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10" Target="ppt/slideLayouts/slideLayout7.xml" Type="http://schemas.openxmlformats.org/officeDocument/2006/relationships/slideLayout"/><Relationship Id="rId11" Target="ppt/slideLayouts/slideLayout8.xml" Type="http://schemas.openxmlformats.org/officeDocument/2006/relationships/slideLayou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ppt/slideLayouts/slideLayout2.xml" Type="http://schemas.openxmlformats.org/officeDocument/2006/relationships/slideLayout"/><Relationship Id="rId6" Target="ppt/slideLayouts/slideLayout3.xml" Type="http://schemas.openxmlformats.org/officeDocument/2006/relationships/slideLayout"/><Relationship Id="rId7" Target="ppt/slideLayouts/slideLayout4.xml" Type="http://schemas.openxmlformats.org/officeDocument/2006/relationships/slideLayout"/><Relationship Id="rId8" Target="ppt/slideLayouts/slideLayout5.xml" Type="http://schemas.openxmlformats.org/officeDocument/2006/relationships/slideLayout"/><Relationship Id="rId9" Target="ppt/slideLayouts/slideLayout6.xml" Type="http://schemas.openxmlformats.org/officeDocument/2006/relationships/slideLayout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4" d="100"/>
          <a:sy n="114" d="100"/>
        </p:scale>
        <p:origin x="9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jpeg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jpeg" Type="http://schemas.openxmlformats.org/officeDocument/2006/relationships/image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jpeg" Type="http://schemas.openxmlformats.org/officeDocument/2006/relationships/image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jpeg" Type="http://schemas.openxmlformats.org/officeDocument/2006/relationships/image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3" id="3"/>
          <p:cNvSpPr/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4" id="4"/>
          <p:cNvSpPr/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 vert="horz" anchor="ctr" tIns="45720" lIns="91440" bIns="45720" rIns="91440">
            <a:normAutofit/>
          </a:bodyPr>
          <a:p>
            <a:pPr algn="r" marL="0"/>
            <a:fld type="slidenum" id="{3386411A-70EE-422D-B97C-F56BEE3FF077}">
              <a:rPr lang="zh-CN" b="false" i="false" sz="1000" baseline="0" u="none" altLang="en-US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image1.jpeg" id="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flipH="true">
            <a:off x="0" y="5796168"/>
            <a:ext cx="12192000" cy="1061831"/>
          </a:xfrm>
          <a:prstGeom prst="round1Rect">
            <a:avLst>
              <a:gd name="adj" fmla="val 50000"/>
            </a:avLst>
          </a:prstGeom>
          <a:solidFill>
            <a:srgbClr val="FFFFFF">
              <a:alpha val="12000"/>
            </a:srgb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>
            <p:ph type="ctrTitle"/>
          </p:nvPr>
        </p:nvSpPr>
        <p:spPr>
          <a:xfrm>
            <a:off x="1346200" y="3758377"/>
            <a:ext cx="10172700" cy="1446550"/>
          </a:xfrm>
        </p:spPr>
        <p:txBody>
          <a:bodyPr vert="horz" anchor="b" wrap="square" tIns="45720" lIns="91440" bIns="45720" rIns="91440">
            <a:sp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true" i="false" sz="4400" baseline="0" u="none">
                <a:solidFill>
                  <a:srgbClr val="FFFFFF"/>
                </a:solidFill>
                <a:latin typeface="Bell MT"/>
                <a:ea typeface="Bell MT"/>
              </a:rPr>
              <a:t>Click to edit </a:t>
            </a:r>
            <a:br>
              <a:rPr lang="en-US" b="true" i="false" sz="4400" baseline="0" u="none">
                <a:solidFill>
                  <a:srgbClr val="FFFFFF"/>
                </a:solidFill>
                <a:latin typeface="Bell MT"/>
                <a:ea typeface="Bell MT"/>
              </a:rPr>
            </a:br>
            <a:r>
              <a:rPr lang="en-US" b="true" i="false" sz="4400" baseline="0" u="none">
                <a:solidFill>
                  <a:srgbClr val="FFFFFF"/>
                </a:solidFill>
                <a:latin typeface="Bell MT"/>
                <a:ea typeface="Bell MT"/>
              </a:rPr>
              <a:t>Master title style</a:t>
            </a:r>
          </a:p>
        </p:txBody>
      </p:sp>
      <p:sp>
        <p:nvSpPr>
          <p:cNvPr name="AutoShape 5" id="5"/>
          <p:cNvSpPr/>
          <p:nvPr>
            <p:ph type="subTitle" idx="1"/>
          </p:nvPr>
        </p:nvSpPr>
        <p:spPr>
          <a:xfrm>
            <a:off x="1346200" y="3141662"/>
            <a:ext cx="5116286" cy="302583"/>
          </a:xfrm>
        </p:spPr>
        <p:txBody>
          <a:bodyPr vert="horz" anchor="t" wrap="square" tIns="45720" lIns="91440" bIns="45720" rIns="91440">
            <a:spAutoFit/>
          </a:bodyPr>
          <a:p>
            <a:pPr indent="-228600" algn="l" marL="2286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false" i="false" sz="1000" baseline="0" u="none">
                <a:solidFill>
                  <a:srgbClr val="FFFFFF">
                    <a:alpha val="60000"/>
                  </a:srgbClr>
                </a:solidFill>
                <a:latin typeface="Bell MT"/>
                <a:ea typeface="Bell MT"/>
              </a:rPr>
              <a:t>Click to edit Master subtitle style</a:t>
            </a:r>
          </a:p>
        </p:txBody>
      </p:sp>
      <p:sp>
        <p:nvSpPr>
          <p:cNvPr name="AutoShape 6" id="6"/>
          <p:cNvSpPr/>
          <p:nvPr>
            <p:ph type="body" sz="quarter" idx="15"/>
          </p:nvPr>
        </p:nvSpPr>
        <p:spPr>
          <a:xfrm>
            <a:off x="660400" y="742769"/>
            <a:ext cx="1099981" cy="258532"/>
          </a:xfrm>
        </p:spPr>
        <p:txBody>
          <a:bodyPr vert="horz" anchor="ctr" wrap="none" tIns="45720" lIns="91440" bIns="45720" rIns="91440">
            <a:spAutoFit/>
          </a:bodyPr>
          <a:p>
            <a:pPr indent="0" algn="l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LGOO HERE</a:t>
            </a:r>
          </a:p>
        </p:txBody>
      </p:sp>
      <p:sp>
        <p:nvSpPr>
          <p:cNvPr name="AutoShape 7" id="7"/>
          <p:cNvSpPr/>
          <p:nvPr>
            <p:ph type="body" sz="quarter" idx="10"/>
          </p:nvPr>
        </p:nvSpPr>
        <p:spPr>
          <a:xfrm>
            <a:off x="10024581" y="6084773"/>
            <a:ext cx="1494319" cy="230832"/>
          </a:xfrm>
        </p:spPr>
        <p:txBody>
          <a:bodyPr vert="horz" anchor="ctr" wrap="none" tIns="45720" lIns="91440" bIns="45720" rIns="91440">
            <a:spAutoFit/>
          </a:bodyPr>
          <a:p>
            <a:pPr indent="-228578" algn="r" marL="228578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false" i="false" sz="1000" baseline="0" u="none">
                <a:solidFill>
                  <a:srgbClr val="FFFFFF"/>
                </a:solidFill>
                <a:latin typeface="Arial"/>
                <a:ea typeface="Arial"/>
              </a:rPr>
              <a:t>Speaker name and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image2.jpeg" id="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rgbClr val="285A35">
              <a:alpha val="50000"/>
            </a:srgbClr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2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name="AutoShape 5" id="5"/>
          <p:cNvSpPr/>
          <p:nvPr>
            <p:ph type="obj" idx="1"/>
          </p:nvPr>
        </p:nvSpPr>
        <p:spPr>
          <a:xfrm>
            <a:off x="660400" y="1130300"/>
            <a:ext cx="10858500" cy="5003800"/>
          </a:xfrm>
        </p:spPr>
        <p:txBody>
          <a:bodyPr vert="horz" anchor="t" tIns="45720" lIns="91440" bIns="45720" rIns="91440">
            <a:normAutofit/>
          </a:bodyPr>
          <a:p>
            <a:pPr indent="-228600" algn="l" marL="2286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false" i="false" sz="1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text styles</a:t>
            </a:r>
          </a:p>
          <a:p>
            <a:pPr indent="-228600" lvl="1" algn="l" marL="6858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600" baseline="0" u="none">
                <a:solidFill>
                  <a:srgbClr val="FFFFFF"/>
                </a:solidFill>
                <a:latin typeface="Arial"/>
                <a:ea typeface="Arial"/>
              </a:rPr>
              <a:t>Second level</a:t>
            </a:r>
          </a:p>
          <a:p>
            <a:pPr indent="-228600" lvl="2" algn="l" marL="11430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400" baseline="0" u="none">
                <a:solidFill>
                  <a:srgbClr val="FFFFFF"/>
                </a:solidFill>
                <a:latin typeface="Arial"/>
                <a:ea typeface="Arial"/>
              </a:rPr>
              <a:t>Third level</a:t>
            </a:r>
          </a:p>
          <a:p>
            <a:pPr indent="-228600" lvl="3" algn="l" marL="16002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Fourth level</a:t>
            </a:r>
          </a:p>
          <a:p>
            <a:pPr indent="-228600" lvl="4" algn="l" marL="20574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name="AutoShape 6" id="6"/>
          <p:cNvSpPr/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7" id="7"/>
          <p:cNvSpPr/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8" id="8"/>
          <p:cNvSpPr/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 vert="horz" anchor="ctr" tIns="45720" lIns="91440" bIns="45720" rIns="91440">
            <a:normAutofit/>
          </a:bodyPr>
          <a:p>
            <a:pPr algn="r" marL="0"/>
            <a:fld type="slidenum" id="{3386411A-70EE-422D-B97C-F56BEE3FF077}"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ayou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image2.jpeg" id="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5A35">
              <a:alpha val="50000"/>
            </a:srgbClr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>
            <p:ph type="body" sz="quarter" idx="14"/>
          </p:nvPr>
        </p:nvSpPr>
        <p:spPr>
          <a:xfrm>
            <a:off x="660400" y="1500188"/>
            <a:ext cx="2836562" cy="594626"/>
          </a:xfrm>
        </p:spPr>
        <p:txBody>
          <a:bodyPr vert="horz" anchor="t" tIns="45720" lIns="91440" bIns="45720" rIns="91440">
            <a:normAutofit/>
          </a:bodyPr>
          <a:p>
            <a:pPr indent="0" algn="r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true" i="false" sz="2400" baseline="0" u="none">
                <a:solidFill>
                  <a:srgbClr val="FFFFFF"/>
                </a:solidFill>
                <a:latin typeface="Arial"/>
                <a:ea typeface="Arial"/>
              </a:rPr>
              <a:t>CONTENTS</a:t>
            </a:r>
          </a:p>
        </p:txBody>
      </p:sp>
      <p:sp>
        <p:nvSpPr>
          <p:cNvPr name="AutoShape 5" id="5"/>
          <p:cNvSpPr/>
          <p:nvPr>
            <p:ph type="body" sz="quarter" idx="13"/>
          </p:nvPr>
        </p:nvSpPr>
        <p:spPr>
          <a:xfrm>
            <a:off x="3647836" y="1500187"/>
            <a:ext cx="7871045" cy="4633913"/>
          </a:xfrm>
        </p:spPr>
        <p:txBody>
          <a:bodyPr vert="horz" anchor="t" tIns="45720" lIns="91440" bIns="45720" rIns="91440">
            <a:normAutofit/>
          </a:bodyPr>
          <a:p>
            <a:pPr indent="-342900" algn="l" marL="3429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false" i="false" sz="1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text styles</a:t>
            </a:r>
          </a:p>
          <a:p>
            <a:pPr indent="-342900" lvl="1" algn="l" marL="8001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600" baseline="0" u="none">
                <a:solidFill>
                  <a:srgbClr val="FFFFFF"/>
                </a:solidFill>
                <a:latin typeface="Arial"/>
                <a:ea typeface="Arial"/>
              </a:rPr>
              <a:t>Second level</a:t>
            </a:r>
          </a:p>
          <a:p>
            <a:pPr indent="-342900" lvl="2" algn="l" marL="12573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400" baseline="0" u="none">
                <a:solidFill>
                  <a:srgbClr val="FFFFFF"/>
                </a:solidFill>
                <a:latin typeface="Arial"/>
                <a:ea typeface="Arial"/>
              </a:rPr>
              <a:t>Third level</a:t>
            </a:r>
          </a:p>
          <a:p>
            <a:pPr indent="-228600" lvl="3" algn="l" marL="16002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Fourth level</a:t>
            </a:r>
          </a:p>
          <a:p>
            <a:pPr indent="-228600" lvl="4" algn="l" marL="20574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name="AutoShape 6" id="6"/>
          <p:cNvSpPr/>
          <p:nvPr>
            <p:ph type="ftr" sz="quarter" idx="10"/>
          </p:nvPr>
        </p:nvSpPr>
        <p:spPr>
          <a:xfrm>
            <a:off x="660401" y="6438900"/>
            <a:ext cx="3992171" cy="215900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7" id="7"/>
          <p:cNvSpPr/>
          <p:nvPr>
            <p:ph type="dt" sz="half" idx="11"/>
          </p:nvPr>
        </p:nvSpPr>
        <p:spPr>
          <a:xfrm>
            <a:off x="5504656" y="6438900"/>
            <a:ext cx="1802924" cy="215900"/>
          </a:xfrm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cxnSp>
        <p:nvCxnSpPr>
          <p:cNvPr name="Connector 8" id="8"/>
          <p:cNvCxnSpPr/>
          <p:nvPr/>
        </p:nvCxnSpPr>
        <p:spPr>
          <a:xfrm>
            <a:off x="3621019" y="1500188"/>
            <a:ext cx="0" cy="4633913"/>
          </a:xfrm>
          <a:prstGeom prst="line">
            <a:avLst/>
          </a:prstGeom>
          <a:solidFill>
            <a:srgbClr val="FFCC00"/>
          </a:solidFill>
          <a:ln w="3175" cap="flat">
            <a:solidFill>
              <a:srgbClr val="FFFFFF"/>
            </a:solidFill>
            <a:prstDash val="solid"/>
          </a:ln>
        </p:spPr>
      </p:cxnSp>
      <p:sp>
        <p:nvSpPr>
          <p:cNvPr name="Freeform 9" id="9"/>
          <p:cNvSpPr/>
          <p:nvPr/>
        </p:nvSpPr>
        <p:spPr>
          <a:xfrm>
            <a:off x="2626456" y="5219207"/>
            <a:ext cx="870506" cy="915667"/>
          </a:xfrm>
          <a:custGeom>
            <a:avLst/>
            <a:gdLst/>
            <a:ahLst/>
            <a:cxnLst/>
            <a:rect r="r" b="b" t="t" l="l"/>
            <a:pathLst>
              <a:path w="5127" h="5401" stroke="true" fill="norm" extrusionOk="true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vert="horz" anchor="t" tIns="45720" lIns="91440" bIns="45720" rIns="91440">
            <a:normAutofit/>
          </a:bodyPr>
          <a:p>
            <a:pPr algn="l" marL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image3.jpeg" id="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flipH="true">
            <a:off x="0" y="5796168"/>
            <a:ext cx="12192000" cy="1061831"/>
          </a:xfrm>
          <a:prstGeom prst="round1Rect">
            <a:avLst>
              <a:gd name="adj" fmla="val 50000"/>
            </a:avLst>
          </a:prstGeom>
          <a:solidFill>
            <a:srgbClr val="FFFFFF">
              <a:alpha val="12000"/>
            </a:srgb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>
            <p:ph type="title"/>
          </p:nvPr>
        </p:nvSpPr>
        <p:spPr>
          <a:xfrm>
            <a:off x="660400" y="4604370"/>
            <a:ext cx="5731164" cy="424732"/>
          </a:xfrm>
        </p:spPr>
        <p:txBody>
          <a:bodyPr vert="horz" anchor="b" tIns="45720" lIns="91440" bIns="45720" rIns="91440">
            <a:sp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2400" baseline="0" u="none">
                <a:solidFill>
                  <a:srgbClr val="FFFFFF"/>
                </a:solidFill>
                <a:latin typeface="Bell MT"/>
                <a:ea typeface="Bell MT"/>
              </a:rPr>
              <a:t>Click to edit Master title style</a:t>
            </a:r>
          </a:p>
        </p:txBody>
      </p:sp>
      <p:sp>
        <p:nvSpPr>
          <p:cNvPr name="AutoShape 5" id="5"/>
          <p:cNvSpPr/>
          <p:nvPr>
            <p:ph type="body" idx="1"/>
          </p:nvPr>
        </p:nvSpPr>
        <p:spPr>
          <a:xfrm>
            <a:off x="660400" y="5029102"/>
            <a:ext cx="5731164" cy="233334"/>
          </a:xfrm>
        </p:spPr>
        <p:txBody>
          <a:bodyPr vert="horz" anchor="t" tIns="45720" lIns="91440" bIns="45720" rIns="91440">
            <a:spAutoFit/>
          </a:bodyPr>
          <a:p>
            <a:pPr indent="0" algn="l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false" i="false" sz="1000" baseline="0" u="none">
                <a:solidFill>
                  <a:srgbClr val="FFFFFF"/>
                </a:solidFill>
                <a:latin typeface="Bell MT"/>
                <a:ea typeface="Bell MT"/>
              </a:rPr>
              <a:t>Click to edit Master text styles</a:t>
            </a:r>
          </a:p>
        </p:txBody>
      </p:sp>
      <p:sp>
        <p:nvSpPr>
          <p:cNvPr name="AutoShape 6" id="6"/>
          <p:cNvSpPr/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7" id="7"/>
          <p:cNvSpPr/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8" id="8"/>
          <p:cNvSpPr/>
          <p:nvPr>
            <p:ph type="body" sz="quarter" idx="15"/>
          </p:nvPr>
        </p:nvSpPr>
        <p:spPr>
          <a:xfrm>
            <a:off x="660400" y="741262"/>
            <a:ext cx="1080104" cy="261546"/>
          </a:xfrm>
        </p:spPr>
        <p:txBody>
          <a:bodyPr vert="horz" anchor="ctr" wrap="none" tIns="45720" lIns="91440" bIns="45720" rIns="91440">
            <a:spAutoFit/>
          </a:bodyPr>
          <a:p>
            <a:pPr indent="0" algn="l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Bell MT"/>
                <a:ea typeface="Bell MT"/>
              </a:rPr>
              <a:t>LGOO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image2.jpeg" id="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5A35">
              <a:alpha val="50000"/>
            </a:srgbClr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2800" baseline="0" u="none">
                <a:solidFill>
                  <a:srgbClr val="FFFFFF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name="AutoShape 5" id="5"/>
          <p:cNvSpPr/>
          <p:nvPr>
            <p:ph type="dt" sz="half" idx="10"/>
          </p:nvPr>
        </p:nvSpPr>
        <p:spPr>
          <a:xfrm>
            <a:off x="5504656" y="6438900"/>
            <a:ext cx="1802924" cy="215900"/>
          </a:xfrm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6" id="6"/>
          <p:cNvSpPr/>
          <p:nvPr>
            <p:ph type="ftr" sz="quarter" idx="11"/>
          </p:nvPr>
        </p:nvSpPr>
        <p:spPr>
          <a:xfrm>
            <a:off x="660401" y="6438900"/>
            <a:ext cx="3992171" cy="215900"/>
          </a:xfr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7" id="7"/>
          <p:cNvSpPr/>
          <p:nvPr>
            <p:ph type="sldNum" sz="quarter" idx="12"/>
          </p:nvPr>
        </p:nvSpPr>
        <p:spPr>
          <a:xfrm>
            <a:off x="8857452" y="6438900"/>
            <a:ext cx="2661448" cy="215900"/>
          </a:xfrm>
        </p:spPr>
        <p:txBody>
          <a:bodyPr vert="horz" anchor="ctr" tIns="45720" lIns="91440" bIns="45720" rIns="91440">
            <a:normAutofit/>
          </a:bodyPr>
          <a:p>
            <a:pPr algn="r" marL="0"/>
            <a:fld type="slidenum" id="{3386411A-70EE-422D-B97C-F56BEE3FF077}">
              <a:rPr lang="zh-CN" b="false" i="false" sz="1000" baseline="0" u="none" altLang="en-US">
                <a:solidFill>
                  <a:srgbClr val="FFFFFF">
                    <a:lumMod val="50000"/>
                    <a:lumOff val="50000"/>
                  </a:srgbClr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image1.jpeg" id="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flipH="true">
            <a:off x="0" y="5796168"/>
            <a:ext cx="12192000" cy="1061831"/>
          </a:xfrm>
          <a:prstGeom prst="round1Rect">
            <a:avLst>
              <a:gd name="adj" fmla="val 50000"/>
            </a:avLst>
          </a:prstGeom>
          <a:solidFill>
            <a:srgbClr val="FFFFFF">
              <a:alpha val="12000"/>
            </a:srgb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>
            <p:ph type="body" sz="quarter" idx="13"/>
          </p:nvPr>
        </p:nvSpPr>
        <p:spPr>
          <a:xfrm>
            <a:off x="1339850" y="3429000"/>
            <a:ext cx="8445500" cy="1754326"/>
          </a:xfrm>
        </p:spPr>
        <p:txBody>
          <a:bodyPr vert="horz" anchor="b" wrap="square" tIns="45720" lIns="91440" bIns="45720" rIns="91440">
            <a:spAutoFit/>
          </a:bodyPr>
          <a:p>
            <a:pPr indent="-228600" algn="l" marL="228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true" i="false" sz="6000" baseline="0" u="none">
                <a:solidFill>
                  <a:srgbClr val="FFFFFF"/>
                </a:solidFill>
                <a:latin typeface="Bell MT"/>
                <a:ea typeface="Bell MT"/>
              </a:rPr>
              <a:t>Click to edit Master text styles</a:t>
            </a:r>
          </a:p>
        </p:txBody>
      </p:sp>
      <p:sp>
        <p:nvSpPr>
          <p:cNvPr name="AutoShape 5" id="5"/>
          <p:cNvSpPr/>
          <p:nvPr>
            <p:ph type="body" sz="quarter" idx="16"/>
          </p:nvPr>
        </p:nvSpPr>
        <p:spPr>
          <a:xfrm>
            <a:off x="660400" y="741262"/>
            <a:ext cx="1080104" cy="261546"/>
          </a:xfrm>
        </p:spPr>
        <p:txBody>
          <a:bodyPr vert="horz" anchor="ctr" wrap="none" tIns="45720" lIns="91440" bIns="45720" rIns="91440">
            <a:spAutoFit/>
          </a:bodyPr>
          <a:p>
            <a:pPr indent="0" algn="l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false" i="false" sz="1200" baseline="0" u="none">
                <a:solidFill>
                  <a:srgbClr val="FFFFFF"/>
                </a:solidFill>
                <a:latin typeface="Bell MT"/>
                <a:ea typeface="Bell MT"/>
              </a:rPr>
              <a:t>LGOO HERE</a:t>
            </a:r>
          </a:p>
        </p:txBody>
      </p:sp>
      <p:sp>
        <p:nvSpPr>
          <p:cNvPr name="AutoShape 6" id="6"/>
          <p:cNvSpPr/>
          <p:nvPr>
            <p:ph type="body" sz="quarter" idx="10"/>
          </p:nvPr>
        </p:nvSpPr>
        <p:spPr>
          <a:xfrm>
            <a:off x="10139997" y="6083522"/>
            <a:ext cx="1378903" cy="233334"/>
          </a:xfrm>
        </p:spPr>
        <p:txBody>
          <a:bodyPr vert="horz" anchor="ctr" wrap="none" tIns="45720" lIns="91440" bIns="45720" rIns="91440">
            <a:spAutoFit/>
          </a:bodyPr>
          <a:p>
            <a:pPr indent="-228578" algn="r" marL="228578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false" i="false" sz="1000" baseline="0" u="none">
                <a:solidFill>
                  <a:srgbClr val="FFFFFF"/>
                </a:solidFill>
                <a:latin typeface="Bell MT"/>
                <a:ea typeface="Bell MT"/>
              </a:rPr>
              <a:t>Speaker name and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Relationship Id="rId3" Target="../slideLayouts/slideLayout2.xml" Type="http://schemas.openxmlformats.org/officeDocument/2006/relationships/slideLayout"/><Relationship Id="rId4" Target="../slideLayouts/slideLayout3.xml" Type="http://schemas.openxmlformats.org/officeDocument/2006/relationships/slideLayout"/><Relationship Id="rId5" Target="../slideLayouts/slideLayout4.xml" Type="http://schemas.openxmlformats.org/officeDocument/2006/relationships/slideLayout"/><Relationship Id="rId6" Target="../slideLayouts/slideLayout5.xml" Type="http://schemas.openxmlformats.org/officeDocument/2006/relationships/slideLayout"/><Relationship Id="rId7" Target="../slideLayouts/slideLayout6.xml" Type="http://schemas.openxmlformats.org/officeDocument/2006/relationships/slideLayout"/><Relationship Id="rId8" Target="../slideLayouts/slideLayout7.xml" Type="http://schemas.openxmlformats.org/officeDocument/2006/relationships/slideLayout"/><Relationship Id="rId9" Target="../slideLayouts/slideLayout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b="true" i="false" sz="2800" baseline="0" u="none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</a:p>
        </p:txBody>
      </p:sp>
      <p:sp>
        <p:nvSpPr>
          <p:cNvPr name="AutoShape 3" id="3"/>
          <p:cNvSpPr/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anchor="t" tIns="45720" lIns="91440" bIns="45720" rIns="91440">
            <a:normAutofit/>
          </a:bodyPr>
          <a:p>
            <a:pPr indent="-228600" algn="l" marL="2286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false" i="false" sz="1800" baseline="0" u="none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</a:p>
          <a:p>
            <a:pPr indent="-228600" lvl="1" algn="l" marL="6858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600" baseline="0" u="none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</a:p>
          <a:p>
            <a:pPr indent="-228600" lvl="2" algn="l" marL="11430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400" baseline="0" u="none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</a:p>
          <a:p>
            <a:pPr indent="-228600" lvl="3" algn="l" marL="16002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</a:p>
          <a:p>
            <a:pPr indent="-228600" lvl="4" algn="l" marL="2057400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b="false" i="false" sz="1200" baseline="0" u="none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</a:p>
        </p:txBody>
      </p:sp>
      <p:sp>
        <p:nvSpPr>
          <p:cNvPr name="AutoShape 4" id="4"/>
          <p:cNvSpPr/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5" id="5"/>
          <p:cNvSpPr/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anchor="ctr" tIns="45720" lIns="91440" bIns="45720" rIns="91440">
            <a:normAutofit/>
          </a:bodyPr>
          <a:p>
            <a:pPr algn="l" marL="0"/>
          </a:p>
        </p:txBody>
      </p:sp>
      <p:sp>
        <p:nvSpPr>
          <p:cNvPr name="AutoShape 6" id="6"/>
          <p:cNvSpPr/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anchor="ctr" tIns="45720" lIns="91440" bIns="45720" rIns="91440">
            <a:normAutofit/>
          </a:bodyPr>
          <a:p>
            <a:pPr algn="l" marL="0"/>
            <a:fld type="slidenum" id="{3386411A-70EE-422D-B97C-F56BEE3FF077}">
              <a:rPr lang="en-US" b="false" i="false" sz="1800" baseline="0" u="none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ctrTitle"/>
          </p:nvPr>
        </p:nvSpPr>
        <p:spPr>
          <a:xfrm>
            <a:off x="1213567" y="2602229"/>
            <a:ext cx="10172700" cy="769441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zh-CN" b="true" i="false" sz="4400" baseline="0" u="none" altLang="en-US">
                <a:solidFill>
                  <a:srgbClr val="FFFFFF"/>
                </a:solidFill>
                <a:latin typeface="+mn-ea"/>
                <a:ea typeface="+mn-ea"/>
              </a:rPr>
              <a:t>职业发展规划</a:t>
            </a:r>
          </a:p>
        </p:txBody>
      </p:sp>
      <p:sp>
        <p:nvSpPr>
          <p:cNvPr name="AutoShape 3" id="3"/>
          <p:cNvSpPr/>
          <p:nvPr>
            <p:ph type="body" sz="quarter" idx="15"/>
          </p:nvPr>
        </p:nvSpPr>
        <p:spPr>
          <a:xfrm>
            <a:off x="1309330" y="4361017"/>
            <a:ext cx="800219" cy="313932"/>
          </a:xfrm>
        </p:spPr>
        <p:txBody>
          <a:bodyPr vert="horz" anchor="ctr" tIns="45720" lIns="91440" bIns="45720" rIns="91440">
            <a:normAutofit/>
          </a:bodyPr>
          <a:p>
            <a:pPr indent="0" algn="l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b="fals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汇报人</a:t>
            </a:r>
          </a:p>
        </p:txBody>
      </p:sp>
      <p:cxnSp>
        <p:nvCxnSpPr>
          <p:cNvPr name="Connector 4" id="4"/>
          <p:cNvCxnSpPr/>
          <p:nvPr/>
        </p:nvCxnSpPr>
        <p:spPr>
          <a:xfrm>
            <a:off x="1015468" y="2183217"/>
            <a:ext cx="0" cy="1842975"/>
          </a:xfrm>
          <a:prstGeom prst="line">
            <a:avLst/>
          </a:prstGeom>
          <a:ln w="6350" cap="rnd" cmpd="sng">
            <a:solidFill>
              <a:srgbClr val="FFFFFF">
                <a:alpha val="40000"/>
              </a:srgbClr>
            </a:solidFill>
            <a:prstDash val="solid"/>
          </a:ln>
        </p:spPr>
      </p:cxnSp>
      <p:cxnSp>
        <p:nvCxnSpPr>
          <p:cNvPr name="Connector 5" id="5"/>
          <p:cNvCxnSpPr/>
          <p:nvPr/>
        </p:nvCxnSpPr>
        <p:spPr>
          <a:xfrm>
            <a:off x="1067087" y="4346269"/>
            <a:ext cx="0" cy="368300"/>
          </a:xfrm>
          <a:prstGeom prst="line">
            <a:avLst/>
          </a:prstGeom>
          <a:ln w="25400" cap="rnd" cmpd="sng">
            <a:solidFill>
              <a:srgbClr val="FFFFFF">
                <a:alpha val="40000"/>
              </a:srgbClr>
            </a:solidFill>
            <a:prstDash val="solid"/>
          </a:ln>
        </p:spPr>
      </p:cxnSp>
    </p:spTree>
  </p:cSld>
  <p:clrMapOvr>
    <a:masterClrMapping/>
  </p:clrMapOvr>
  <p:transition spd="med">
    <p:newsflash/>
  </p:transition>
  <p:timing>
    <p:tnLst>
      <p:par>
        <p:cTn id="2007" dur="indefinite" repeatCount="1000" spd="100%" accel="0%" decel="0%" restart="never" nodeType="tmRoot">
          <p:childTnLst>
            <p:seq concurrent="true" nextAc="seek">
              <p:cTn id="2008" dur="indefinite" repeatCount="1000" spd="100%" accel="0%" decel="0%" nodeType="mainSeq">
                <p:childTnLst>
                  <p:par>
                    <p:cTn id="2009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201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011" presetID="38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12" dur="455" repeatCount="1000" spd="100%" accel="0%" decel="0%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45.0"/>
                                          </p:val>
                                        </p:tav>
                                        <p:tav fmla="" tm="69900">
                                          <p:val>
                                            <p:fltVal val="45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3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4" dur="156" repeatCount="1000" spd="100%" accel="0%" decel="50000" autoRev="true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5" dur="136" repeatCount="1000" spd="100%" accel="0%" decel="0%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6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17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922710" y="2291819"/>
            <a:ext cx="3089797" cy="2267570"/>
          </a:xfrm>
          <a:prstGeom prst="roundRect">
            <a:avLst>
              <a:gd name="adj" fmla="val 0"/>
            </a:avLst>
          </a:prstGeom>
          <a:blipFill>
            <a:blip r:embed="rId2"/>
            <a:srcRect/>
            <a:stretch>
              <a:fillRect t="0" l="0" b="0" r="0"/>
            </a:stretch>
          </a:blipFill>
          <a:ln cap="flat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sp>
        <p:nvSpPr>
          <p:cNvPr name="AutoShape 3" id="3"/>
          <p:cNvSpPr/>
          <p:nvPr/>
        </p:nvSpPr>
        <p:spPr>
          <a:xfrm>
            <a:off x="4451390" y="2521975"/>
            <a:ext cx="3536000" cy="573348"/>
          </a:xfrm>
          <a:prstGeom prst="roundRect">
            <a:avLst>
              <a:gd name="adj" fmla="val 0"/>
            </a:avLst>
          </a:prstGeom>
          <a:solidFill>
            <a:srgbClr val="F0F0F0">
              <a:alpha val="20000"/>
            </a:srgb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l" marL="0"/>
            <a:r>
              <a:rPr lang="zh-CN" b="true" i="false" sz="1600" baseline="0" u="none" altLang="en-US">
                <a:solidFill>
                  <a:schemeClr val="lt1"/>
                </a:solidFill>
                <a:latin typeface="微软雅黑"/>
                <a:ea typeface="微软雅黑"/>
              </a:rPr>
              <a:t>热门行业介绍</a:t>
            </a:r>
          </a:p>
        </p:txBody>
      </p:sp>
      <p:sp>
        <p:nvSpPr>
          <p:cNvPr name="AutoShape 4" id="4"/>
          <p:cNvSpPr/>
          <p:nvPr/>
        </p:nvSpPr>
        <p:spPr>
          <a:xfrm>
            <a:off x="7987390" y="2094610"/>
            <a:ext cx="3528679" cy="57334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l" marL="0"/>
            <a:r>
              <a:rPr lang="zh-CN" b="true" i="false" sz="1600" baseline="0" u="none" altLang="en-US">
                <a:solidFill>
                  <a:schemeClr val="lt1"/>
                </a:solidFill>
                <a:latin typeface="微软雅黑"/>
                <a:ea typeface="微软雅黑"/>
              </a:rPr>
              <a:t>行业前景预测</a:t>
            </a:r>
          </a:p>
        </p:txBody>
      </p:sp>
      <p:sp>
        <p:nvSpPr>
          <p:cNvPr name="AutoShape 5" id="5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行业现状分析</a:t>
            </a:r>
          </a:p>
        </p:txBody>
      </p:sp>
      <p:sp>
        <p:nvSpPr>
          <p:cNvPr name="AutoShape 6" id="6"/>
          <p:cNvSpPr/>
          <p:nvPr/>
        </p:nvSpPr>
        <p:spPr>
          <a:xfrm>
            <a:off x="4451390" y="3250999"/>
            <a:ext cx="3528679" cy="1669688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当前热门行业包括人工智能、绿色能源及生物技术等。这些行业前景广阔，吸引了大量的人才与投资，为求职者创造了丰富的机会。</a:t>
            </a:r>
          </a:p>
        </p:txBody>
      </p:sp>
      <p:sp>
        <p:nvSpPr>
          <p:cNvPr name="AutoShape 7" id="7"/>
          <p:cNvSpPr/>
          <p:nvPr/>
        </p:nvSpPr>
        <p:spPr>
          <a:xfrm>
            <a:off x="7990221" y="2786168"/>
            <a:ext cx="3528679" cy="1669688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未来几年内，智能制造与数字经济将持续蓬勃发展，相关职位的需求将显著增加。紧跟技术发展趋势，有助于把握职业机会。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20149" dur="indefinite" repeatCount="1000" spd="100%" accel="0%" decel="0%" restart="never" nodeType="tmRoot">
          <p:childTnLst>
            <p:seq concurrent="true" nextAc="seek">
              <p:cTn id="20150" dur="indefinite" repeatCount="1000" spd="100%" accel="0%" decel="0%" nodeType="mainSeq">
                <p:childTnLst>
                  <p:par>
                    <p:cTn id="20151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2015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0153" presetID="7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54" dur="2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55" dur="2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56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57" presetID="21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heel(4)" transition="in">
                                      <p:cBhvr>
                                        <p:cTn id="20158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5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60" presetID="19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61" dur="2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62" dur="2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63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64" presetID="18" presetClass="entr" presetSubtype="9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upLeft)" transition="in">
                                      <p:cBhvr>
                                        <p:cTn id="20165" dur="5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66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67" presetID="2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69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9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0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1" dur="1000" repeatCount="1000" spd="100%" accel="50000" decel="0%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2" dur="1000" repeatCount="1000" spd="100%" accel="0%" decel="0%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3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4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.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75" dur="1000" repeatCount="1000" spd="100%" accel="50000" decel="0%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0168" dur="1000" repeatCount="1000" spd="100%" accel="0%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76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77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164735" y="1407073"/>
            <a:ext cx="4354163" cy="495108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l" marL="0"/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小节职位分析</a:t>
            </a:r>
          </a:p>
        </p:txBody>
      </p:sp>
      <p:sp>
        <p:nvSpPr>
          <p:cNvPr name="AutoShape 3" id="3"/>
          <p:cNvSpPr/>
          <p:nvPr/>
        </p:nvSpPr>
        <p:spPr>
          <a:xfrm>
            <a:off x="7164736" y="1907855"/>
            <a:ext cx="4354164" cy="131071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108000" lIns="108000" bIns="108000" rIns="108000">
            <a:spAutoFit/>
          </a:bodyPr>
          <a:p>
            <a:pPr algn="l" marL="0">
              <a:lnSpc>
                <a:spcPct val="130000"/>
              </a:lnSpc>
            </a:pPr>
            <a:r>
              <a:rPr lang="zh-CN" b="false" i="false" sz="1400" baseline="0" u="none" altLang="en-US">
                <a:solidFill>
                  <a:schemeClr val="lt1"/>
                </a:solidFill>
                <a:latin typeface="微软雅黑"/>
                <a:ea typeface="微软雅黑"/>
              </a:rPr>
              <a:t>市场需求的职位包括数据分析师、软件开发工程师及项目经理等。这些职位通常对技能要求较高，但也伴随着丰厚的薪资与职业发展空间。</a:t>
            </a:r>
          </a:p>
        </p:txBody>
      </p:sp>
      <p:sp>
        <p:nvSpPr>
          <p:cNvPr name="AutoShape 4" id="4"/>
          <p:cNvSpPr/>
          <p:nvPr/>
        </p:nvSpPr>
        <p:spPr>
          <a:xfrm>
            <a:off x="6610350" y="1408599"/>
            <a:ext cx="496401" cy="496401"/>
          </a:xfrm>
          <a:prstGeom prst="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en-US" b="true" i="false" sz="1800" baseline="0" u="none">
                <a:solidFill>
                  <a:schemeClr val="lt1"/>
                </a:solidFill>
                <a:latin typeface="Arial"/>
                <a:ea typeface="Arial"/>
              </a:rPr>
              <a:t>1</a:t>
            </a:r>
          </a:p>
        </p:txBody>
      </p:sp>
      <p:grpSp>
        <p:nvGrpSpPr>
          <p:cNvPr name="Group 5" id="5"/>
          <p:cNvGrpSpPr/>
          <p:nvPr/>
        </p:nvGrpSpPr>
        <p:grpSpPr>
          <a:xfrm>
            <a:off x="823707" y="1359403"/>
            <a:ext cx="5272293" cy="4570631"/>
            <a:chOff x="823707" y="1359403"/>
            <a:chExt cx="5272293" cy="4570631"/>
          </a:xfrm>
        </p:grpSpPr>
        <p:sp>
          <p:nvSpPr>
            <p:cNvPr name="AutoShape 6" id="6"/>
            <p:cNvSpPr/>
            <p:nvPr/>
          </p:nvSpPr>
          <p:spPr>
            <a:xfrm>
              <a:off x="823707" y="1359403"/>
              <a:ext cx="5272293" cy="2224470"/>
            </a:xfrm>
            <a:prstGeom prst="roundRect">
              <a:avLst>
                <a:gd name="adj" fmla="val 0"/>
              </a:avLst>
            </a:prstGeom>
            <a:blipFill>
              <a:blip r:embed="rId2"/>
              <a:stretch>
                <a:fillRect t="0" l="0" b="0" r="0"/>
              </a:stretch>
            </a:blipFill>
            <a:ln cap="flat" cmpd="sng">
              <a:prstDash val="solid"/>
            </a:ln>
          </p:spPr>
          <p:txBody>
            <a:bodyPr vert="horz" rot="0" anchor="t" wrap="square" tIns="45720" lIns="91440" bIns="45720" rIns="91440">
              <a:prstTxWarp prst="textNoShape">
                <a:avLst/>
              </a:prstTxWarp>
              <a:noAutofit/>
            </a:bodyPr>
            <a:p>
              <a:pPr algn="ctr" marL="0"/>
            </a:p>
          </p:txBody>
        </p:sp>
        <p:sp>
          <p:nvSpPr>
            <p:cNvPr name="AutoShape 7" id="7"/>
            <p:cNvSpPr/>
            <p:nvPr/>
          </p:nvSpPr>
          <p:spPr>
            <a:xfrm>
              <a:off x="823707" y="3705564"/>
              <a:ext cx="5272293" cy="2224470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 t="0" l="0" b="0" r="0"/>
              </a:stretch>
            </a:blipFill>
            <a:ln cap="flat" cmpd="sng">
              <a:prstDash val="solid"/>
            </a:ln>
          </p:spPr>
          <p:txBody>
            <a:bodyPr vert="horz" rot="0" anchor="t" wrap="square" tIns="45720" lIns="91440" bIns="45720" rIns="91440">
              <a:prstTxWarp prst="textNoShape">
                <a:avLst/>
              </a:prstTxWarp>
              <a:noAutofit/>
            </a:bodyPr>
            <a:p>
              <a:pPr algn="ctr" marL="0"/>
            </a:p>
          </p:txBody>
        </p:sp>
        <p:cxnSp>
          <p:nvCxnSpPr>
            <p:cNvPr name="Connector 8" id="8"/>
            <p:cNvCxnSpPr/>
            <p:nvPr/>
          </p:nvCxnSpPr>
          <p:spPr>
            <a:xfrm>
              <a:off x="823707" y="5901798"/>
              <a:ext cx="5272293" cy="0"/>
            </a:xfrm>
            <a:prstGeom prst="line">
              <a:avLst/>
            </a:prstGeom>
            <a:ln w="57150" cap="flat" cmpd="sng">
              <a:solidFill>
                <a:schemeClr val="accent1"/>
              </a:solidFill>
              <a:prstDash val="solid"/>
            </a:ln>
          </p:spPr>
        </p:cxnSp>
      </p:grpSp>
      <p:sp>
        <p:nvSpPr>
          <p:cNvPr name="AutoShape 9" id="9"/>
          <p:cNvSpPr/>
          <p:nvPr/>
        </p:nvSpPr>
        <p:spPr>
          <a:xfrm>
            <a:off x="7164735" y="4041517"/>
            <a:ext cx="4354163" cy="495108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l" marL="0"/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市场薪资水平</a:t>
            </a:r>
          </a:p>
        </p:txBody>
      </p:sp>
      <p:sp>
        <p:nvSpPr>
          <p:cNvPr name="AutoShape 10" id="10"/>
          <p:cNvSpPr/>
          <p:nvPr/>
        </p:nvSpPr>
        <p:spPr>
          <a:xfrm>
            <a:off x="7164736" y="4542299"/>
            <a:ext cx="4354164" cy="131071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108000" lIns="108000" bIns="108000" rIns="108000">
            <a:spAutoFit/>
          </a:bodyPr>
          <a:p>
            <a:pPr algn="l" marL="0">
              <a:lnSpc>
                <a:spcPct val="130000"/>
              </a:lnSpc>
            </a:pPr>
            <a:r>
              <a:rPr lang="zh-CN" b="false" i="false" sz="1400" baseline="0" u="none" altLang="en-US">
                <a:solidFill>
                  <a:schemeClr val="lt1"/>
                </a:solidFill>
                <a:latin typeface="微软雅黑"/>
                <a:ea typeface="微软雅黑"/>
              </a:rPr>
              <a:t>根据最新的行业报告，IT和金融领域的平均薪资相对较高，而技术工种的薪资也在稳步提升。关注市场薪资的变化，有助于个人职业定位。</a:t>
            </a:r>
          </a:p>
        </p:txBody>
      </p:sp>
      <p:sp>
        <p:nvSpPr>
          <p:cNvPr name="AutoShape 11" id="11"/>
          <p:cNvSpPr/>
          <p:nvPr/>
        </p:nvSpPr>
        <p:spPr>
          <a:xfrm>
            <a:off x="6614200" y="4043718"/>
            <a:ext cx="504149" cy="504149"/>
          </a:xfrm>
          <a:prstGeom prst="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en-US" b="true" i="false" sz="1800" baseline="0" u="none">
                <a:solidFill>
                  <a:schemeClr val="lt1"/>
                </a:solidFill>
                <a:latin typeface="Arial"/>
                <a:ea typeface="Arial"/>
              </a:rPr>
              <a:t>2</a:t>
            </a:r>
          </a:p>
        </p:txBody>
      </p:sp>
      <p:sp>
        <p:nvSpPr>
          <p:cNvPr name="AutoShape 12" id="12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职位市场需求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22831" dur="indefinite" repeatCount="1000" spd="100%" accel="0%" decel="0%" restart="never" nodeType="tmRoot">
          <p:childTnLst>
            <p:seq concurrent="true" nextAc="seek">
              <p:cTn id="22832" dur="indefinite" repeatCount="1000" spd="100%" accel="0%" decel="0%" nodeType="mainSeq">
                <p:childTnLst>
                  <p:par>
                    <p:cTn id="22833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2283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2835" presetID="5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37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38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2836" dur="1000" repeatCount="1000" spd="100%" accel="0%" decel="0%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39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40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4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42" presetID="5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heckerboard(down)" transition="in">
                                      <p:cBhvr>
                                        <p:cTn id="22843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4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45" presetID="16" presetClass="entr" presetSubtype="4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arn(outHorizontal)" transition="in">
                                      <p:cBhvr>
                                        <p:cTn id="22846" dur="5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4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48" presetID="6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in)" transition="in">
                                      <p:cBhvr>
                                        <p:cTn id="22849" dur="1000" repeatCount="1000" spd="100%" accel="0%" decel="0%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5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51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5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53" presetID="2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54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55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56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57" presetID="5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59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0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2858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6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62" presetID="2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64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9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5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6" dur="1000" repeatCount="1000" spd="100%" accel="50000" decel="0%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7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8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69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.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70" dur="1000" repeatCount="1000" spd="100%" accel="50000" decel="0%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2863" dur="1000" repeatCount="1000" spd="100%" accel="0%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7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4604370"/>
            <a:ext cx="7112000" cy="424732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400" baseline="0" u="none" altLang="en-US">
                <a:solidFill>
                  <a:srgbClr val="FFFFFF"/>
                </a:solidFill>
                <a:latin typeface="+mn-ea"/>
                <a:ea typeface="+mn-ea"/>
              </a:rPr>
              <a:t>发展策略与路径</a:t>
            </a:r>
          </a:p>
        </p:txBody>
      </p:sp>
      <p:sp>
        <p:nvSpPr>
          <p:cNvPr name="TextBox 3" id="3"/>
          <p:cNvSpPr txBox="true"/>
          <p:nvPr/>
        </p:nvSpPr>
        <p:spPr>
          <a:xfrm>
            <a:off x="660400" y="1611490"/>
            <a:ext cx="2553904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04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3172542" y="1604116"/>
            <a:ext cx="776175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fast">
    <p:cut/>
  </p:transition>
  <p:timing>
    <p:tnLst>
      <p:par>
        <p:cTn id="24887" dur="indefinite" repeatCount="1000" spd="100%" accel="0%" decel="0%" restart="never" nodeType="tmRoot">
          <p:childTnLst>
            <p:seq concurrent="true" nextAc="seek">
              <p:cTn id="24888" dur="indefinite" repeatCount="1000" spd="100%" accel="0%" decel="0%" nodeType="mainSeq">
                <p:childTnLst>
                  <p:par>
                    <p:cTn id="24889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2489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4891" presetID="4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ox(out)" transition="in">
                                      <p:cBhvr>
                                        <p:cTn id="24892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9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94" presetID="2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edge" transition="in">
                                      <p:cBhvr>
                                        <p:cTn id="24895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96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学习与培训</a:t>
            </a:r>
          </a:p>
        </p:txBody>
      </p:sp>
      <p:sp>
        <p:nvSpPr>
          <p:cNvPr name="Freeform 3" id="3"/>
          <p:cNvSpPr/>
          <p:nvPr/>
        </p:nvSpPr>
        <p:spPr>
          <a:xfrm>
            <a:off x="1642351" y="1777601"/>
            <a:ext cx="4426599" cy="3760910"/>
          </a:xfrm>
          <a:custGeom>
            <a:avLst/>
            <a:gdLst/>
            <a:ahLst/>
            <a:cxnLst/>
            <a:rect r="r" b="b" t="t" l="l"/>
            <a:pathLst>
              <a:path w="4468049" h="2797976" stroke="true" fill="norm" extrusionOk="true">
                <a:moveTo>
                  <a:pt x="4998" y="46"/>
                </a:moveTo>
                <a:lnTo>
                  <a:pt x="4463366" y="46"/>
                </a:lnTo>
                <a:cubicBezTo>
                  <a:pt x="4466270" y="46"/>
                  <a:pt x="4468207" y="1982"/>
                  <a:pt x="4468207" y="4887"/>
                </a:cubicBezTo>
                <a:lnTo>
                  <a:pt x="4468207" y="2793182"/>
                </a:lnTo>
                <a:cubicBezTo>
                  <a:pt x="4468207" y="2796086"/>
                  <a:pt x="4466270" y="2798023"/>
                  <a:pt x="4463366" y="2798023"/>
                </a:cubicBezTo>
                <a:lnTo>
                  <a:pt x="4998" y="2798023"/>
                </a:lnTo>
                <a:cubicBezTo>
                  <a:pt x="2093" y="2798023"/>
                  <a:pt x="157" y="2796086"/>
                  <a:pt x="157" y="2793182"/>
                </a:cubicBezTo>
                <a:lnTo>
                  <a:pt x="157" y="4887"/>
                </a:lnTo>
                <a:cubicBezTo>
                  <a:pt x="157" y="1982"/>
                  <a:pt x="2093" y="46"/>
                  <a:pt x="4998" y="46"/>
                </a:cubicBezTo>
                <a:close/>
              </a:path>
            </a:pathLst>
          </a:custGeom>
          <a:blipFill>
            <a:blip r:embed="rId2"/>
            <a:stretch>
              <a:fillRect t="0" l="0" b="0" r="0"/>
            </a:stretch>
          </a:blip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cxnSp>
        <p:nvCxnSpPr>
          <p:cNvPr name="Connector 4" id="4"/>
          <p:cNvCxnSpPr/>
          <p:nvPr/>
        </p:nvCxnSpPr>
        <p:spPr>
          <a:xfrm>
            <a:off x="6806536" y="1777601"/>
            <a:ext cx="0" cy="3679876"/>
          </a:xfrm>
          <a:prstGeom prst="lin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</a:ln>
        </p:spPr>
      </p:cxnSp>
      <p:sp>
        <p:nvSpPr>
          <p:cNvPr name="AutoShape 5" id="5"/>
          <p:cNvSpPr/>
          <p:nvPr/>
        </p:nvSpPr>
        <p:spPr>
          <a:xfrm>
            <a:off x="1317912" y="2451543"/>
            <a:ext cx="648879" cy="2331992"/>
          </a:xfrm>
          <a:prstGeom prst="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TextBox 6" id="6"/>
          <p:cNvSpPr txBox="true"/>
          <p:nvPr/>
        </p:nvSpPr>
        <p:spPr>
          <a:xfrm>
            <a:off x="6934846" y="1777601"/>
            <a:ext cx="4584057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学习资源推荐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>
            <a:off x="6934845" y="2114924"/>
            <a:ext cx="4584061" cy="1346522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推荐使用MOOC平台（如Coursera、edX）完成在线学习，参加行业内的专业研讨会获取新知，同时参考专业书籍助力提升。</a:t>
            </a:r>
          </a:p>
        </p:txBody>
      </p:sp>
      <p:sp>
        <p:nvSpPr>
          <p:cNvPr name="TextBox 8" id="8"/>
          <p:cNvSpPr txBox="true"/>
          <p:nvPr/>
        </p:nvSpPr>
        <p:spPr>
          <a:xfrm>
            <a:off x="6934846" y="3854666"/>
            <a:ext cx="4584057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培训课程规划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>
            <a:off x="6934845" y="4191989"/>
            <a:ext cx="4584061" cy="1346522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根据职业发展需要制定个性化的培训课程规划，包括基础课程、进阶课程及证书课程，确保持续学习与技能更新。</a:t>
            </a:r>
          </a:p>
        </p:txBody>
      </p:sp>
    </p:spTree>
  </p:cSld>
  <p:clrMapOvr>
    <a:masterClrMapping/>
  </p:clrMapOvr>
  <p:transition spd="slow">
    <p:comb dir="horz"/>
  </p:transition>
  <p:timing>
    <p:tnLst>
      <p:par>
        <p:cTn id="26572" dur="indefinite" repeatCount="1000" spd="100%" accel="0%" decel="0%" restart="never" nodeType="tmRoot">
          <p:childTnLst>
            <p:seq concurrent="true" nextAc="seek">
              <p:cTn id="26573" dur="indefinite" repeatCount="1000" spd="100%" accel="0%" decel="0%" nodeType="mainSeq">
                <p:childTnLst>
                  <p:par>
                    <p:cTn id="26574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2657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6576" presetID="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>
                                        <p:cTn id="26577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7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79" presetID="3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81" dur="800" repeatCount="1000" spd="100%" accel="0%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9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82" dur="800" repeatCount="1000" spd="100%" accel="0%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0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83" dur="800" repeatCount="1000" spd="100%" accel="0%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0.4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84" dur="200" repeatCount="1000" spd="100%" accel="100000" decel="0%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85" dur="200" repeatCount="1000" spd="100%" accel="100000" decel="0%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0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6580" dur="800" repeatCount="1000" spd="100%" accel="0%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86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87" presetID="52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>
                                        <p:cTn id="26588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6589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26590" dur="1000" repeatCount="1000" spd="100%" accel="0%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set>
                                      <p:cBhvr>
                                        <p:cTn id="2659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92" presetID="4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94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95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6593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96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97" presetID="12" presetClass="entr" presetSubtype="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99" dur="500" repeatCount="1000" spd="100%" accel="0%" decel="0%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id="26598" dur="5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00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01" presetID="5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heckerboard(across)" transition="in">
                                      <p:cBhvr>
                                        <p:cTn id="26602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0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2192000" cy="4618299"/>
          </a:xfrm>
          <a:prstGeom prst="roundRect">
            <a:avLst>
              <a:gd name="adj" fmla="val 0"/>
            </a:avLst>
          </a:prstGeom>
          <a:blipFill>
            <a:blip r:embed="rId2"/>
            <a:srcRect/>
            <a:stretch>
              <a:fillRect t="0" l="0" b="0" r="0"/>
            </a:stretch>
          </a:blipFill>
          <a:ln cap="flat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sp>
        <p:nvSpPr>
          <p:cNvPr name="TextBox 3" id="3"/>
          <p:cNvSpPr txBox="true"/>
          <p:nvPr/>
        </p:nvSpPr>
        <p:spPr>
          <a:xfrm>
            <a:off x="939885" y="4978650"/>
            <a:ext cx="813043" cy="769441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r" marL="0">
              <a:defRPr/>
            </a:pPr>
            <a:r>
              <a:rPr lang="en-US" b="true" i="false" sz="4400" baseline="0" u="none">
                <a:solidFill>
                  <a:schemeClr val="accent2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>
            <a:off x="6200982" y="3442541"/>
            <a:ext cx="5317918" cy="2705099"/>
          </a:xfrm>
          <a:prstGeom prst="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ctr" marL="0"/>
          </a:p>
        </p:txBody>
      </p:sp>
      <p:sp>
        <p:nvSpPr>
          <p:cNvPr name="TextBox 5" id="5"/>
          <p:cNvSpPr txBox="true"/>
          <p:nvPr/>
        </p:nvSpPr>
        <p:spPr>
          <a:xfrm>
            <a:off x="6418396" y="4388411"/>
            <a:ext cx="813043" cy="769441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r" marL="0">
              <a:defRPr/>
            </a:pPr>
            <a:r>
              <a:rPr lang="en-US" b="true" i="false" sz="4400" baseline="0" u="none">
                <a:solidFill>
                  <a:srgbClr val="FFFFF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name="AutoShape 6" id="6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职业网络建设</a:t>
            </a:r>
          </a:p>
        </p:txBody>
      </p:sp>
      <p:sp>
        <p:nvSpPr>
          <p:cNvPr name="TextBox 7" id="7"/>
          <p:cNvSpPr txBox="true"/>
          <p:nvPr/>
        </p:nvSpPr>
        <p:spPr>
          <a:xfrm>
            <a:off x="1791445" y="4743042"/>
            <a:ext cx="4199572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网络的重要性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>
            <a:off x="1791444" y="5227845"/>
            <a:ext cx="4199575" cy="1346522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职业网络的建立不仅有助于信息获取与资源共享，还能在求职过程中提供强大的人脉支持。良好的网络将促进职业发展。</a:t>
            </a:r>
          </a:p>
        </p:txBody>
      </p:sp>
      <p:sp>
        <p:nvSpPr>
          <p:cNvPr name="TextBox 9" id="9"/>
          <p:cNvSpPr txBox="true"/>
          <p:nvPr/>
        </p:nvSpPr>
        <p:spPr>
          <a:xfrm>
            <a:off x="7282155" y="3787275"/>
            <a:ext cx="4199572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建立人脉的方法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7282154" y="4272078"/>
            <a:ext cx="4199575" cy="1346522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通过参加行业会议、线上专业社群和社交媒体（如LinkedIn）等方式积极主动与他人建立联系，分享经验与知识，以扩大职业圈子。</a:t>
            </a:r>
          </a:p>
        </p:txBody>
      </p:sp>
    </p:spTree>
  </p:cSld>
  <p:clrMapOvr>
    <a:masterClrMapping/>
  </p:clrMapOvr>
  <p:transition spd="fast">
    <p:cut/>
  </p:transition>
  <p:timing>
    <p:tnLst>
      <p:par>
        <p:cTn id="28918" dur="indefinite" repeatCount="1000" spd="100%" accel="0%" decel="0%" restart="never" nodeType="tmRoot">
          <p:childTnLst>
            <p:seq concurrent="true" nextAc="seek">
              <p:cTn id="28919" dur="indefinite" repeatCount="1000" spd="100%" accel="0%" decel="0%" nodeType="mainSeq">
                <p:childTnLst>
                  <p:par>
                    <p:cTn id="28920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2892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28922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2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24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25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26" presetID="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27" dur="2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28" dur="2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29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30" presetID="47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32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33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28931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34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35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36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37" presetID="6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out)" transition="in">
                                      <p:cBhvr>
                                        <p:cTn id="28938" dur="10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3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40" presetID="18" presetClass="entr" presetSubtype="9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upLeft)" transition="in">
                                      <p:cBhvr>
                                        <p:cTn id="28941" dur="5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42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4604370"/>
            <a:ext cx="7112000" cy="424732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400" baseline="0" u="none" altLang="en-US">
                <a:solidFill>
                  <a:srgbClr val="FFFFFF"/>
                </a:solidFill>
                <a:latin typeface="+mn-ea"/>
                <a:ea typeface="+mn-ea"/>
              </a:rPr>
              <a:t>实践与经验积累</a:t>
            </a:r>
          </a:p>
        </p:txBody>
      </p:sp>
      <p:sp>
        <p:nvSpPr>
          <p:cNvPr name="TextBox 3" id="3"/>
          <p:cNvSpPr txBox="true"/>
          <p:nvPr/>
        </p:nvSpPr>
        <p:spPr>
          <a:xfrm>
            <a:off x="660400" y="1611490"/>
            <a:ext cx="2553904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05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3172542" y="1604116"/>
            <a:ext cx="776175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slow">
    <p:random/>
  </p:transition>
  <p:timing>
    <p:tnLst>
      <p:par>
        <p:cTn id="30148" dur="indefinite" repeatCount="1000" spd="100%" accel="0%" decel="0%" restart="never" nodeType="tmRoot">
          <p:childTnLst>
            <p:seq concurrent="true" nextAc="seek">
              <p:cTn id="30149" dur="indefinite" repeatCount="1000" spd="100%" accel="0%" decel="0%" nodeType="mainSeq">
                <p:childTnLst>
                  <p:par>
                    <p:cTn id="30150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3015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0152" presetID="23" presetClass="entr" presetSubtype="52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53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54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55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56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5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58" presetID="17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59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60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61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62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0163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164735" y="1407073"/>
            <a:ext cx="4354163" cy="495108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l" marL="0"/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实习的价值</a:t>
            </a:r>
          </a:p>
        </p:txBody>
      </p:sp>
      <p:sp>
        <p:nvSpPr>
          <p:cNvPr name="AutoShape 3" id="3"/>
          <p:cNvSpPr/>
          <p:nvPr/>
        </p:nvSpPr>
        <p:spPr>
          <a:xfrm>
            <a:off x="7164736" y="1907855"/>
            <a:ext cx="4354164" cy="131071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108000" lIns="108000" bIns="108000" rIns="108000">
            <a:spAutoFit/>
          </a:bodyPr>
          <a:p>
            <a:pPr algn="l" marL="0">
              <a:lnSpc>
                <a:spcPct val="130000"/>
              </a:lnSpc>
            </a:pPr>
            <a:r>
              <a:rPr lang="zh-CN" b="false" i="false" sz="1400" baseline="0" u="none" altLang="en-US">
                <a:solidFill>
                  <a:schemeClr val="lt1"/>
                </a:solidFill>
                <a:latin typeface="微软雅黑"/>
                <a:ea typeface="微软雅黑"/>
              </a:rPr>
              <a:t>实习能够提供宝贵的实践机会，使个人在真实工作环境中积累经验，并增强职业技能与行业理解，加速职业发展的过程。</a:t>
            </a:r>
          </a:p>
        </p:txBody>
      </p:sp>
      <p:sp>
        <p:nvSpPr>
          <p:cNvPr name="AutoShape 4" id="4"/>
          <p:cNvSpPr/>
          <p:nvPr/>
        </p:nvSpPr>
        <p:spPr>
          <a:xfrm>
            <a:off x="6610350" y="1408599"/>
            <a:ext cx="496401" cy="496401"/>
          </a:xfrm>
          <a:prstGeom prst="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en-US" b="true" i="false" sz="1800" baseline="0" u="none">
                <a:solidFill>
                  <a:schemeClr val="lt1"/>
                </a:solidFill>
                <a:latin typeface="Arial"/>
                <a:ea typeface="Arial"/>
              </a:rPr>
              <a:t>1</a:t>
            </a:r>
          </a:p>
        </p:txBody>
      </p:sp>
      <p:grpSp>
        <p:nvGrpSpPr>
          <p:cNvPr name="Group 5" id="5"/>
          <p:cNvGrpSpPr/>
          <p:nvPr/>
        </p:nvGrpSpPr>
        <p:grpSpPr>
          <a:xfrm>
            <a:off x="823707" y="1359403"/>
            <a:ext cx="5272293" cy="4570631"/>
            <a:chOff x="823707" y="1359403"/>
            <a:chExt cx="5272293" cy="4570631"/>
          </a:xfrm>
        </p:grpSpPr>
        <p:sp>
          <p:nvSpPr>
            <p:cNvPr name="AutoShape 6" id="6"/>
            <p:cNvSpPr/>
            <p:nvPr/>
          </p:nvSpPr>
          <p:spPr>
            <a:xfrm>
              <a:off x="823707" y="1359403"/>
              <a:ext cx="5272293" cy="2224470"/>
            </a:xfrm>
            <a:prstGeom prst="roundRect">
              <a:avLst>
                <a:gd name="adj" fmla="val 0"/>
              </a:avLst>
            </a:prstGeom>
            <a:blipFill>
              <a:blip r:embed="rId2"/>
              <a:stretch>
                <a:fillRect t="0" l="0" b="0" r="0"/>
              </a:stretch>
            </a:blipFill>
            <a:ln cap="flat" cmpd="sng">
              <a:prstDash val="solid"/>
            </a:ln>
          </p:spPr>
          <p:txBody>
            <a:bodyPr vert="horz" rot="0" anchor="t" wrap="square" tIns="45720" lIns="91440" bIns="45720" rIns="91440">
              <a:prstTxWarp prst="textNoShape">
                <a:avLst/>
              </a:prstTxWarp>
              <a:noAutofit/>
            </a:bodyPr>
            <a:p>
              <a:pPr algn="ctr" marL="0"/>
            </a:p>
          </p:txBody>
        </p:sp>
        <p:sp>
          <p:nvSpPr>
            <p:cNvPr name="AutoShape 7" id="7"/>
            <p:cNvSpPr/>
            <p:nvPr/>
          </p:nvSpPr>
          <p:spPr>
            <a:xfrm>
              <a:off x="823707" y="3705564"/>
              <a:ext cx="5272293" cy="2224470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 t="0" l="0" b="0" r="0"/>
              </a:stretch>
            </a:blipFill>
            <a:ln cap="flat" cmpd="sng">
              <a:prstDash val="solid"/>
            </a:ln>
          </p:spPr>
          <p:txBody>
            <a:bodyPr vert="horz" rot="0" anchor="t" wrap="square" tIns="45720" lIns="91440" bIns="45720" rIns="91440">
              <a:prstTxWarp prst="textNoShape">
                <a:avLst/>
              </a:prstTxWarp>
              <a:noAutofit/>
            </a:bodyPr>
            <a:p>
              <a:pPr algn="ctr" marL="0"/>
            </a:p>
          </p:txBody>
        </p:sp>
        <p:cxnSp>
          <p:nvCxnSpPr>
            <p:cNvPr name="Connector 8" id="8"/>
            <p:cNvCxnSpPr/>
            <p:nvPr/>
          </p:nvCxnSpPr>
          <p:spPr>
            <a:xfrm>
              <a:off x="823707" y="5901798"/>
              <a:ext cx="5272293" cy="0"/>
            </a:xfrm>
            <a:prstGeom prst="line">
              <a:avLst/>
            </a:prstGeom>
            <a:ln w="57150" cap="flat" cmpd="sng">
              <a:solidFill>
                <a:schemeClr val="accent1"/>
              </a:solidFill>
              <a:prstDash val="solid"/>
            </a:ln>
          </p:spPr>
        </p:cxnSp>
      </p:grpSp>
      <p:sp>
        <p:nvSpPr>
          <p:cNvPr name="AutoShape 9" id="9"/>
          <p:cNvSpPr/>
          <p:nvPr/>
        </p:nvSpPr>
        <p:spPr>
          <a:xfrm>
            <a:off x="7164735" y="4041517"/>
            <a:ext cx="4354163" cy="495108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l" marL="0"/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寻找实习机会</a:t>
            </a:r>
          </a:p>
        </p:txBody>
      </p:sp>
      <p:sp>
        <p:nvSpPr>
          <p:cNvPr name="AutoShape 10" id="10"/>
          <p:cNvSpPr/>
          <p:nvPr/>
        </p:nvSpPr>
        <p:spPr>
          <a:xfrm>
            <a:off x="7164736" y="4542299"/>
            <a:ext cx="4354164" cy="131071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108000" lIns="108000" bIns="108000" rIns="108000">
            <a:spAutoFit/>
          </a:bodyPr>
          <a:p>
            <a:pPr algn="l" marL="0">
              <a:lnSpc>
                <a:spcPct val="130000"/>
              </a:lnSpc>
            </a:pPr>
            <a:r>
              <a:rPr lang="zh-CN" b="false" i="false" sz="1400" baseline="0" u="none" altLang="en-US">
                <a:solidFill>
                  <a:schemeClr val="lt1"/>
                </a:solidFill>
                <a:latin typeface="微软雅黑"/>
                <a:ea typeface="微软雅黑"/>
              </a:rPr>
              <a:t>可通过校园招聘、职业网站及社交媒体等多种途径寻找实习机会，主动出击增加面试机会，拓宽职业选择。</a:t>
            </a:r>
          </a:p>
        </p:txBody>
      </p:sp>
      <p:sp>
        <p:nvSpPr>
          <p:cNvPr name="AutoShape 11" id="11"/>
          <p:cNvSpPr/>
          <p:nvPr/>
        </p:nvSpPr>
        <p:spPr>
          <a:xfrm>
            <a:off x="6614200" y="4043718"/>
            <a:ext cx="504149" cy="504149"/>
          </a:xfrm>
          <a:prstGeom prst="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  <a:r>
              <a:rPr lang="en-US" b="true" i="false" sz="1800" baseline="0" u="none">
                <a:solidFill>
                  <a:schemeClr val="lt1"/>
                </a:solidFill>
                <a:latin typeface="Arial"/>
                <a:ea typeface="Arial"/>
              </a:rPr>
              <a:t>2</a:t>
            </a:r>
          </a:p>
        </p:txBody>
      </p:sp>
      <p:sp>
        <p:nvSpPr>
          <p:cNvPr name="AutoShape 12" id="12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实习与兼职经历</a:t>
            </a:r>
          </a:p>
        </p:txBody>
      </p:sp>
    </p:spTree>
  </p:cSld>
  <p:clrMapOvr>
    <a:masterClrMapping/>
  </p:clrMapOvr>
  <p:transition spd="slow">
    <p:checker dir="horz"/>
  </p:transition>
  <p:timing>
    <p:tnLst>
      <p:par>
        <p:cTn id="32224" dur="indefinite" repeatCount="1000" spd="100%" accel="0%" decel="0%" restart="never" nodeType="tmRoot">
          <p:childTnLst>
            <p:seq concurrent="true" nextAc="seek">
              <p:cTn id="32225" dur="indefinite" repeatCount="1000" spd="100%" accel="0%" decel="0%" nodeType="mainSeq">
                <p:childTnLst>
                  <p:par>
                    <p:cTn id="32226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3222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2228" presetID="3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29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30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31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32" dur="1000" repeatCount="1000" spd="100%" accel="0%" decel="0%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3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34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35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36" presetID="17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37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38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39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40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2241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42" presetID="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43" dur="2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44" dur="2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45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46" presetID="5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48" dur="1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49" dur="1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32247" dur="1000" repeatCount="1000" spd="100%" accel="0%" decel="0%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5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51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53" presetID="1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54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55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56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57" dur="5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2258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59" presetID="54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61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62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63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64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32260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6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66" presetID="14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randombar(vertical)" transition="in">
                                      <p:cBhvr>
                                        <p:cTn id="32267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6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9924" y="-17697"/>
            <a:ext cx="10850563" cy="1028699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项目经历与成果</a:t>
            </a:r>
          </a:p>
        </p:txBody>
      </p:sp>
      <p:pic>
        <p:nvPicPr>
          <p:cNvPr name="image1.jpeg" id="3"/>
          <p:cNvPicPr>
            <a:picLocks noChangeAspect="true"/>
          </p:cNvPicPr>
          <p:nvPr/>
        </p:nvPicPr>
        <p:blipFill>
          <a:blip r:embed="rId2"/>
          <a:srcRect t="17093" l="1628" b="17311" r="4764"/>
          <a:stretch>
            <a:fillRect/>
          </a:stretch>
        </p:blipFill>
        <p:spPr>
          <a:xfrm>
            <a:off x="7879642" y="1497648"/>
            <a:ext cx="3651958" cy="3862704"/>
          </a:xfrm>
          <a:custGeom>
            <a:pathLst>
              <a:path w="3651958" h="3862704" stroke="true" fill="norm" extrusionOk="true">
                <a:moveTo>
                  <a:pt x="1825979" y="0"/>
                </a:moveTo>
                <a:cubicBezTo>
                  <a:pt x="2834439" y="0"/>
                  <a:pt x="3651958" y="817519"/>
                  <a:pt x="3651958" y="1825979"/>
                </a:cubicBezTo>
                <a:cubicBezTo>
                  <a:pt x="3651958" y="2504887"/>
                  <a:pt x="3651957" y="3183796"/>
                  <a:pt x="3651957" y="3862704"/>
                </a:cubicBezTo>
                <a:lnTo>
                  <a:pt x="0" y="3862704"/>
                </a:lnTo>
                <a:lnTo>
                  <a:pt x="0" y="1825979"/>
                </a:lnTo>
                <a:cubicBezTo>
                  <a:pt x="0" y="817519"/>
                  <a:pt x="817519" y="0"/>
                  <a:pt x="1825979" y="0"/>
                </a:cubicBezTo>
                <a:close/>
              </a:path>
            </a:pathLst>
          </a:custGeom>
        </p:spPr>
      </p:pic>
      <p:sp>
        <p:nvSpPr>
          <p:cNvPr name="AutoShape 4" id="4"/>
          <p:cNvSpPr/>
          <p:nvPr/>
        </p:nvSpPr>
        <p:spPr>
          <a:xfrm>
            <a:off x="660400" y="2129976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5" id="5"/>
          <p:cNvGrpSpPr/>
          <p:nvPr/>
        </p:nvGrpSpPr>
        <p:grpSpPr>
          <a:xfrm>
            <a:off x="1839016" y="2440448"/>
            <a:ext cx="540000" cy="540000"/>
            <a:chOff x="4584079" y="5599496"/>
            <a:chExt cx="540000" cy="540000"/>
          </a:xfrm>
        </p:grpSpPr>
        <p:sp>
          <p:nvSpPr>
            <p:cNvPr name="TextBox 6" id="6"/>
            <p:cNvSpPr txBox="true"/>
            <p:nvPr/>
          </p:nvSpPr>
          <p:spPr>
            <a:xfrm>
              <a:off x="4584079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7" id="7"/>
            <p:cNvSpPr/>
            <p:nvPr/>
          </p:nvSpPr>
          <p:spPr>
            <a:xfrm>
              <a:off x="4716376" y="5766219"/>
              <a:ext cx="275406" cy="206554"/>
            </a:xfrm>
            <a:custGeom>
              <a:avLst/>
              <a:gdLst/>
              <a:ahLst/>
              <a:cxnLst/>
              <a:rect r="r" b="b" t="t" l="l"/>
              <a:pathLst>
                <a:path w="533400" h="400050" stroke="true" fill="norm" extrusionOk="true">
                  <a:moveTo>
                    <a:pt x="505433" y="621"/>
                  </a:moveTo>
                  <a:cubicBezTo>
                    <a:pt x="521626" y="621"/>
                    <a:pt x="534008" y="13004"/>
                    <a:pt x="534008" y="29196"/>
                  </a:cubicBezTo>
                  <a:lnTo>
                    <a:pt x="534008" y="372096"/>
                  </a:lnTo>
                  <a:cubicBezTo>
                    <a:pt x="534008" y="388289"/>
                    <a:pt x="521626" y="400671"/>
                    <a:pt x="505433" y="400671"/>
                  </a:cubicBezTo>
                  <a:lnTo>
                    <a:pt x="29183" y="400671"/>
                  </a:lnTo>
                  <a:cubicBezTo>
                    <a:pt x="12990" y="400671"/>
                    <a:pt x="608" y="388289"/>
                    <a:pt x="608" y="372096"/>
                  </a:cubicBezTo>
                  <a:lnTo>
                    <a:pt x="608" y="29196"/>
                  </a:lnTo>
                  <a:cubicBezTo>
                    <a:pt x="608" y="13004"/>
                    <a:pt x="12990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133" y="198741"/>
                  </a:moveTo>
                  <a:cubicBezTo>
                    <a:pt x="378751" y="189216"/>
                    <a:pt x="360653" y="192074"/>
                    <a:pt x="351128" y="204456"/>
                  </a:cubicBezTo>
                  <a:lnTo>
                    <a:pt x="351128" y="204456"/>
                  </a:lnTo>
                  <a:lnTo>
                    <a:pt x="267308" y="315899"/>
                  </a:lnTo>
                  <a:cubicBezTo>
                    <a:pt x="266355" y="316851"/>
                    <a:pt x="265403" y="317804"/>
                    <a:pt x="264451" y="318756"/>
                  </a:cubicBezTo>
                  <a:cubicBezTo>
                    <a:pt x="253021" y="330186"/>
                    <a:pt x="234923" y="330186"/>
                    <a:pt x="224446" y="318756"/>
                  </a:cubicBezTo>
                  <a:lnTo>
                    <a:pt x="224446" y="318756"/>
                  </a:lnTo>
                  <a:lnTo>
                    <a:pt x="162533" y="257796"/>
                  </a:lnTo>
                  <a:cubicBezTo>
                    <a:pt x="161580" y="256844"/>
                    <a:pt x="161580" y="256844"/>
                    <a:pt x="160628" y="255891"/>
                  </a:cubicBezTo>
                  <a:cubicBezTo>
                    <a:pt x="148246" y="245414"/>
                    <a:pt x="130148" y="247319"/>
                    <a:pt x="120623" y="259701"/>
                  </a:cubicBezTo>
                  <a:lnTo>
                    <a:pt x="120623" y="259701"/>
                  </a:lnTo>
                  <a:lnTo>
                    <a:pt x="32993" y="366381"/>
                  </a:lnTo>
                  <a:cubicBezTo>
                    <a:pt x="32040" y="368286"/>
                    <a:pt x="31088" y="370191"/>
                    <a:pt x="31088" y="372096"/>
                  </a:cubicBezTo>
                  <a:cubicBezTo>
                    <a:pt x="31088" y="377811"/>
                    <a:pt x="34898" y="381621"/>
                    <a:pt x="40613" y="381621"/>
                  </a:cubicBezTo>
                  <a:lnTo>
                    <a:pt x="40613" y="381621"/>
                  </a:lnTo>
                  <a:lnTo>
                    <a:pt x="497813" y="381621"/>
                  </a:lnTo>
                  <a:cubicBezTo>
                    <a:pt x="499718" y="381621"/>
                    <a:pt x="501623" y="380669"/>
                    <a:pt x="503528" y="379716"/>
                  </a:cubicBezTo>
                  <a:cubicBezTo>
                    <a:pt x="508290" y="376859"/>
                    <a:pt x="509243" y="371144"/>
                    <a:pt x="506386" y="366381"/>
                  </a:cubicBezTo>
                  <a:lnTo>
                    <a:pt x="506386" y="366381"/>
                  </a:lnTo>
                  <a:lnTo>
                    <a:pt x="398753" y="205409"/>
                  </a:lnTo>
                  <a:cubicBezTo>
                    <a:pt x="395896" y="202551"/>
                    <a:pt x="393990" y="200646"/>
                    <a:pt x="391133" y="198741"/>
                  </a:cubicBezTo>
                  <a:close/>
                  <a:moveTo>
                    <a:pt x="95858" y="57771"/>
                  </a:moveTo>
                  <a:cubicBezTo>
                    <a:pt x="74903" y="57771"/>
                    <a:pt x="57758" y="74916"/>
                    <a:pt x="57758" y="95871"/>
                  </a:cubicBezTo>
                  <a:cubicBezTo>
                    <a:pt x="57758" y="116826"/>
                    <a:pt x="74903" y="133971"/>
                    <a:pt x="95858" y="133971"/>
                  </a:cubicBezTo>
                  <a:cubicBezTo>
                    <a:pt x="116813" y="133971"/>
                    <a:pt x="133958" y="116826"/>
                    <a:pt x="133958" y="95871"/>
                  </a:cubicBezTo>
                  <a:cubicBezTo>
                    <a:pt x="133958" y="74916"/>
                    <a:pt x="116813" y="57771"/>
                    <a:pt x="95858" y="5777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TextBox 8" id="8"/>
          <p:cNvSpPr txBox="true"/>
          <p:nvPr/>
        </p:nvSpPr>
        <p:spPr>
          <a:xfrm>
            <a:off x="825690" y="3053034"/>
            <a:ext cx="2624618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项目选择技巧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825690" y="3476723"/>
            <a:ext cx="2624618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选择参与具有挑战性的项目，可以提升自身能力和市场竞争力。确保项目与个人职业目标一致，增强职场适应能力。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4310681" y="2167174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11" id="11"/>
          <p:cNvGrpSpPr/>
          <p:nvPr/>
        </p:nvGrpSpPr>
        <p:grpSpPr>
          <a:xfrm>
            <a:off x="5489297" y="2440448"/>
            <a:ext cx="540000" cy="540000"/>
            <a:chOff x="5460031" y="5599496"/>
            <a:chExt cx="540000" cy="540000"/>
          </a:xfrm>
        </p:grpSpPr>
        <p:sp>
          <p:nvSpPr>
            <p:cNvPr name="TextBox 12" id="12"/>
            <p:cNvSpPr txBox="true"/>
            <p:nvPr/>
          </p:nvSpPr>
          <p:spPr>
            <a:xfrm>
              <a:off x="5460031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5604182" y="5734497"/>
              <a:ext cx="251698" cy="269998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</p:grpSp>
      <p:sp>
        <p:nvSpPr>
          <p:cNvPr name="TextBox 14" id="14"/>
          <p:cNvSpPr txBox="true"/>
          <p:nvPr/>
        </p:nvSpPr>
        <p:spPr>
          <a:xfrm>
            <a:off x="4450237" y="3073843"/>
            <a:ext cx="2605724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成果展示方式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4450237" y="3497532"/>
            <a:ext cx="2605724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在简历和面试中，采用定量与定性的方式展示项目成果，如通过数据和具体案例来说明对团队或公司的贡献。</a:t>
            </a:r>
            <a:endParaRPr lang="en-US" sz="1100"/>
          </a:p>
        </p:txBody>
      </p:sp>
    </p:spTree>
  </p:cSld>
  <p:clrMapOvr>
    <a:masterClrMapping/>
  </p:clrMapOvr>
  <p:transition spd="med">
    <p:pull dir="l"/>
  </p:transition>
  <p:timing>
    <p:tnLst>
      <p:par>
        <p:cTn id="34309" dur="indefinite" repeatCount="1000" spd="100%" accel="0%" decel="0%" restart="never" nodeType="tmRoot">
          <p:childTnLst>
            <p:seq concurrent="true" nextAc="seek">
              <p:cTn id="34310" dur="indefinite" repeatCount="1000" spd="100%" accel="0%" decel="0%" nodeType="mainSeq">
                <p:childTnLst>
                  <p:par>
                    <p:cTn id="34311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34312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4313" presetID="13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plus(out)" transition="in">
                                      <p:cBhvr>
                                        <p:cTn id="34314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1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16" presetID="16" presetClass="entr" presetSubtype="4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arn(outHorizontal)" transition="in">
                                      <p:cBhvr>
                                        <p:cTn id="34317" dur="5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18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19" presetID="3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21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72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22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23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34320" dur="10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2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25" presetID="7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26" dur="2000" repeatCount="1000" spd="100%" accel="0%" decel="0%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27" dur="2000" repeatCount="1000" spd="100%" accel="0%" decel="0%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28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29" presetID="4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31" dur="1000" repeatCount="1000" spd="100%" accel="0%" decel="0%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32" dur="1000" repeatCount="1000" spd="100%" accel="0%" decel="0%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34330" dur="1000" repeatCount="1000" spd="100%" accel="0%" decel="0%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3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34" presetID="23" presetClass="entr" presetSubtype="3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35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4*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36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4*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3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4604370"/>
            <a:ext cx="7112000" cy="424732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400" baseline="0" u="none" altLang="en-US">
                <a:solidFill>
                  <a:srgbClr val="FFFFFF"/>
                </a:solidFill>
                <a:latin typeface="+mn-ea"/>
                <a:ea typeface="+mn-ea"/>
              </a:rPr>
              <a:t>职业发展评估与调整</a:t>
            </a:r>
          </a:p>
        </p:txBody>
      </p:sp>
      <p:sp>
        <p:nvSpPr>
          <p:cNvPr name="TextBox 3" id="3"/>
          <p:cNvSpPr txBox="true"/>
          <p:nvPr/>
        </p:nvSpPr>
        <p:spPr>
          <a:xfrm>
            <a:off x="660400" y="1611490"/>
            <a:ext cx="2553904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06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3172542" y="1604116"/>
            <a:ext cx="776175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slow">
    <p:wedge/>
  </p:transition>
  <p:timing>
    <p:tnLst>
      <p:par>
        <p:cTn id="36996" dur="indefinite" repeatCount="1000" spd="100%" accel="0%" decel="0%" restart="never" nodeType="tmRoot">
          <p:childTnLst>
            <p:seq concurrent="true" nextAc="seek">
              <p:cTn id="36997" dur="indefinite" repeatCount="1000" spd="100%" accel="0%" decel="0%" nodeType="mainSeq">
                <p:childTnLst>
                  <p:par>
                    <p:cTn id="36998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3699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7000" presetID="2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01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02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0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04" presetID="22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>
                                        <p:cTn id="37005" dur="5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06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9924" y="-17697"/>
            <a:ext cx="10850563" cy="1028699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定期评估机制</a:t>
            </a:r>
          </a:p>
        </p:txBody>
      </p:sp>
      <p:pic>
        <p:nvPicPr>
          <p:cNvPr name="image1.jpeg" id="3"/>
          <p:cNvPicPr>
            <a:picLocks noChangeAspect="true"/>
          </p:cNvPicPr>
          <p:nvPr/>
        </p:nvPicPr>
        <p:blipFill>
          <a:blip r:embed="rId2"/>
          <a:srcRect t="17093" l="1628" b="17311" r="4764"/>
          <a:stretch>
            <a:fillRect/>
          </a:stretch>
        </p:blipFill>
        <p:spPr>
          <a:xfrm>
            <a:off x="7879642" y="1497648"/>
            <a:ext cx="3651958" cy="3862704"/>
          </a:xfrm>
          <a:custGeom>
            <a:pathLst>
              <a:path w="3651958" h="3862704" stroke="true" fill="norm" extrusionOk="true">
                <a:moveTo>
                  <a:pt x="1825979" y="0"/>
                </a:moveTo>
                <a:cubicBezTo>
                  <a:pt x="2834439" y="0"/>
                  <a:pt x="3651958" y="817519"/>
                  <a:pt x="3651958" y="1825979"/>
                </a:cubicBezTo>
                <a:cubicBezTo>
                  <a:pt x="3651958" y="2504887"/>
                  <a:pt x="3651957" y="3183796"/>
                  <a:pt x="3651957" y="3862704"/>
                </a:cubicBezTo>
                <a:lnTo>
                  <a:pt x="0" y="3862704"/>
                </a:lnTo>
                <a:lnTo>
                  <a:pt x="0" y="1825979"/>
                </a:lnTo>
                <a:cubicBezTo>
                  <a:pt x="0" y="817519"/>
                  <a:pt x="817519" y="0"/>
                  <a:pt x="1825979" y="0"/>
                </a:cubicBezTo>
                <a:close/>
              </a:path>
            </a:pathLst>
          </a:custGeom>
        </p:spPr>
      </p:pic>
      <p:sp>
        <p:nvSpPr>
          <p:cNvPr name="AutoShape 4" id="4"/>
          <p:cNvSpPr/>
          <p:nvPr/>
        </p:nvSpPr>
        <p:spPr>
          <a:xfrm>
            <a:off x="660400" y="2129976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5" id="5"/>
          <p:cNvGrpSpPr/>
          <p:nvPr/>
        </p:nvGrpSpPr>
        <p:grpSpPr>
          <a:xfrm>
            <a:off x="1839016" y="2440448"/>
            <a:ext cx="540000" cy="540000"/>
            <a:chOff x="4584079" y="5599496"/>
            <a:chExt cx="540000" cy="540000"/>
          </a:xfrm>
        </p:grpSpPr>
        <p:sp>
          <p:nvSpPr>
            <p:cNvPr name="TextBox 6" id="6"/>
            <p:cNvSpPr txBox="true"/>
            <p:nvPr/>
          </p:nvSpPr>
          <p:spPr>
            <a:xfrm>
              <a:off x="4584079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7" id="7"/>
            <p:cNvSpPr/>
            <p:nvPr/>
          </p:nvSpPr>
          <p:spPr>
            <a:xfrm>
              <a:off x="4716376" y="5766219"/>
              <a:ext cx="275406" cy="206554"/>
            </a:xfrm>
            <a:custGeom>
              <a:avLst/>
              <a:gdLst/>
              <a:ahLst/>
              <a:cxnLst/>
              <a:rect r="r" b="b" t="t" l="l"/>
              <a:pathLst>
                <a:path w="533400" h="400050" stroke="true" fill="norm" extrusionOk="true">
                  <a:moveTo>
                    <a:pt x="505433" y="621"/>
                  </a:moveTo>
                  <a:cubicBezTo>
                    <a:pt x="521626" y="621"/>
                    <a:pt x="534008" y="13004"/>
                    <a:pt x="534008" y="29196"/>
                  </a:cubicBezTo>
                  <a:lnTo>
                    <a:pt x="534008" y="372096"/>
                  </a:lnTo>
                  <a:cubicBezTo>
                    <a:pt x="534008" y="388289"/>
                    <a:pt x="521626" y="400671"/>
                    <a:pt x="505433" y="400671"/>
                  </a:cubicBezTo>
                  <a:lnTo>
                    <a:pt x="29183" y="400671"/>
                  </a:lnTo>
                  <a:cubicBezTo>
                    <a:pt x="12990" y="400671"/>
                    <a:pt x="608" y="388289"/>
                    <a:pt x="608" y="372096"/>
                  </a:cubicBezTo>
                  <a:lnTo>
                    <a:pt x="608" y="29196"/>
                  </a:lnTo>
                  <a:cubicBezTo>
                    <a:pt x="608" y="13004"/>
                    <a:pt x="12990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133" y="198741"/>
                  </a:moveTo>
                  <a:cubicBezTo>
                    <a:pt x="378751" y="189216"/>
                    <a:pt x="360653" y="192074"/>
                    <a:pt x="351128" y="204456"/>
                  </a:cubicBezTo>
                  <a:lnTo>
                    <a:pt x="351128" y="204456"/>
                  </a:lnTo>
                  <a:lnTo>
                    <a:pt x="267308" y="315899"/>
                  </a:lnTo>
                  <a:cubicBezTo>
                    <a:pt x="266355" y="316851"/>
                    <a:pt x="265403" y="317804"/>
                    <a:pt x="264451" y="318756"/>
                  </a:cubicBezTo>
                  <a:cubicBezTo>
                    <a:pt x="253021" y="330186"/>
                    <a:pt x="234923" y="330186"/>
                    <a:pt x="224446" y="318756"/>
                  </a:cubicBezTo>
                  <a:lnTo>
                    <a:pt x="224446" y="318756"/>
                  </a:lnTo>
                  <a:lnTo>
                    <a:pt x="162533" y="257796"/>
                  </a:lnTo>
                  <a:cubicBezTo>
                    <a:pt x="161580" y="256844"/>
                    <a:pt x="161580" y="256844"/>
                    <a:pt x="160628" y="255891"/>
                  </a:cubicBezTo>
                  <a:cubicBezTo>
                    <a:pt x="148246" y="245414"/>
                    <a:pt x="130148" y="247319"/>
                    <a:pt x="120623" y="259701"/>
                  </a:cubicBezTo>
                  <a:lnTo>
                    <a:pt x="120623" y="259701"/>
                  </a:lnTo>
                  <a:lnTo>
                    <a:pt x="32993" y="366381"/>
                  </a:lnTo>
                  <a:cubicBezTo>
                    <a:pt x="32040" y="368286"/>
                    <a:pt x="31088" y="370191"/>
                    <a:pt x="31088" y="372096"/>
                  </a:cubicBezTo>
                  <a:cubicBezTo>
                    <a:pt x="31088" y="377811"/>
                    <a:pt x="34898" y="381621"/>
                    <a:pt x="40613" y="381621"/>
                  </a:cubicBezTo>
                  <a:lnTo>
                    <a:pt x="40613" y="381621"/>
                  </a:lnTo>
                  <a:lnTo>
                    <a:pt x="497813" y="381621"/>
                  </a:lnTo>
                  <a:cubicBezTo>
                    <a:pt x="499718" y="381621"/>
                    <a:pt x="501623" y="380669"/>
                    <a:pt x="503528" y="379716"/>
                  </a:cubicBezTo>
                  <a:cubicBezTo>
                    <a:pt x="508290" y="376859"/>
                    <a:pt x="509243" y="371144"/>
                    <a:pt x="506386" y="366381"/>
                  </a:cubicBezTo>
                  <a:lnTo>
                    <a:pt x="506386" y="366381"/>
                  </a:lnTo>
                  <a:lnTo>
                    <a:pt x="398753" y="205409"/>
                  </a:lnTo>
                  <a:cubicBezTo>
                    <a:pt x="395896" y="202551"/>
                    <a:pt x="393990" y="200646"/>
                    <a:pt x="391133" y="198741"/>
                  </a:cubicBezTo>
                  <a:close/>
                  <a:moveTo>
                    <a:pt x="95858" y="57771"/>
                  </a:moveTo>
                  <a:cubicBezTo>
                    <a:pt x="74903" y="57771"/>
                    <a:pt x="57758" y="74916"/>
                    <a:pt x="57758" y="95871"/>
                  </a:cubicBezTo>
                  <a:cubicBezTo>
                    <a:pt x="57758" y="116826"/>
                    <a:pt x="74903" y="133971"/>
                    <a:pt x="95858" y="133971"/>
                  </a:cubicBezTo>
                  <a:cubicBezTo>
                    <a:pt x="116813" y="133971"/>
                    <a:pt x="133958" y="116826"/>
                    <a:pt x="133958" y="95871"/>
                  </a:cubicBezTo>
                  <a:cubicBezTo>
                    <a:pt x="133958" y="74916"/>
                    <a:pt x="116813" y="57771"/>
                    <a:pt x="95858" y="5777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TextBox 8" id="8"/>
          <p:cNvSpPr txBox="true"/>
          <p:nvPr/>
        </p:nvSpPr>
        <p:spPr>
          <a:xfrm>
            <a:off x="825690" y="3053034"/>
            <a:ext cx="2624618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评估内容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825690" y="3476723"/>
            <a:ext cx="2624618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定期评估应包括目标达成情况、技能提升、工作表现及市场变化等，确保个人职业发展方向的正确与适应性。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4310681" y="2167174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11" id="11"/>
          <p:cNvGrpSpPr/>
          <p:nvPr/>
        </p:nvGrpSpPr>
        <p:grpSpPr>
          <a:xfrm>
            <a:off x="5489297" y="2440448"/>
            <a:ext cx="540000" cy="540000"/>
            <a:chOff x="5460031" y="5599496"/>
            <a:chExt cx="540000" cy="540000"/>
          </a:xfrm>
        </p:grpSpPr>
        <p:sp>
          <p:nvSpPr>
            <p:cNvPr name="TextBox 12" id="12"/>
            <p:cNvSpPr txBox="true"/>
            <p:nvPr/>
          </p:nvSpPr>
          <p:spPr>
            <a:xfrm>
              <a:off x="5460031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5604182" y="5734497"/>
              <a:ext cx="251698" cy="269998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</p:grpSp>
      <p:sp>
        <p:nvSpPr>
          <p:cNvPr name="TextBox 14" id="14"/>
          <p:cNvSpPr txBox="true"/>
          <p:nvPr/>
        </p:nvSpPr>
        <p:spPr>
          <a:xfrm>
            <a:off x="4450237" y="3073843"/>
            <a:ext cx="2605724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反馈及改进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4450237" y="3497532"/>
            <a:ext cx="2605724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收集来自同事与上级的反馈，针对评估结果进行及时调整，形成良好的改进机制，促进个人能力与职业发展的持续提升。</a:t>
            </a:r>
            <a:endParaRPr lang="en-US" sz="1100"/>
          </a:p>
        </p:txBody>
      </p:sp>
    </p:spTree>
  </p:cSld>
  <p:clrMapOvr>
    <a:masterClrMapping/>
  </p:clrMapOvr>
  <p:transition spd="slow">
    <p:cover dir="d"/>
  </p:transition>
  <p:timing>
    <p:tnLst>
      <p:par>
        <p:cTn id="38108" dur="indefinite" repeatCount="1000" spd="100%" accel="0%" decel="0%" restart="never" nodeType="tmRoot">
          <p:childTnLst>
            <p:seq concurrent="true" nextAc="seek">
              <p:cTn id="38109" dur="indefinite" repeatCount="1000" spd="100%" accel="0%" decel="0%" nodeType="mainSeq">
                <p:childTnLst>
                  <p:par>
                    <p:cTn id="38110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3811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38112" presetID="17" presetClass="entr" presetSubtype="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113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14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15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16" dur="5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811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18" presetID="41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120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21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22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/1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23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/1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38119" dur="1000" repeatCount="1000" spd="100%" accel="0%" decel="0%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2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25" presetID="18" presetClass="entr" presetSubtype="1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downLeft)" transition="in">
                                      <p:cBhvr>
                                        <p:cTn id="38126" dur="5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2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28" presetID="26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30" dur="911" repeatCount="1000" spd="100%" accel="0%" decel="0%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31" dur="332" repeatCount="1000" spd="100%" accel="0%" decel="0%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32" dur="332" repeatCount="1000" spd="100%" accel="0%" decel="0%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33" dur="166" repeatCount="1000" spd="100%" accel="0%" decel="0%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34" dur="82" repeatCount="1000" spd="100%" accel="0%" decel="0%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id="38129" dur="290" repeatCount="1000" spd="100%" accel="0%" decel="0%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35" dur="13" repeatCount="1000" spd="100%" accel="0%" decel="0%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136" dur="83" repeatCount="1000" spd="100%" accel="0%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37" dur="13" repeatCount="1000" spd="100%" accel="0%" decel="0%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repeatCount="1000" spd="100%" accel="0%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repeatCount="1000" spd="100%" accel="0%" decel="0%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repeatCount="1000" spd="100%" accel="0%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repeatCount="1000" spd="100%" accel="0%" decel="0%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repeatCount="1000" spd="100%" accel="0%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13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39" presetID="19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40" dur="2000" repeatCount="1000" spd="100%" accel="0%" decel="0%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41" dur="2000" repeatCount="1000" spd="100%" accel="0%" decel="0%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42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43" presetID="19" presetClass="entr" presetSubtype="5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44" dur="2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45" dur="2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46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>
            <a:off x="6584094" y="3840828"/>
            <a:ext cx="2149864" cy="36933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职业市场调研</a:t>
            </a:r>
            <a:endParaRPr lang="en-US" sz="1100"/>
          </a:p>
        </p:txBody>
      </p:sp>
      <p:sp>
        <p:nvSpPr>
          <p:cNvPr name="TextBox 3" id="3"/>
          <p:cNvSpPr txBox="true"/>
          <p:nvPr/>
        </p:nvSpPr>
        <p:spPr>
          <a:xfrm>
            <a:off x="6584094" y="3102897"/>
            <a:ext cx="2149864" cy="70788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true" sz="4000" baseline="0" u="none">
                <a:solidFill>
                  <a:schemeClr val="accent2"/>
                </a:solidFill>
                <a:latin typeface="Arial"/>
                <a:ea typeface="Arial"/>
              </a:rPr>
              <a:t>03.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>
            <a:off x="6584092" y="4539986"/>
            <a:ext cx="2149865" cy="151240"/>
          </a:xfrm>
          <a:prstGeom prst="rect">
            <a:avLst/>
          </a:prstGeom>
          <a:solidFill>
            <a:schemeClr val="accent2"/>
          </a:solidFill>
          <a:ln cap="rnd" cmpd="sng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TextBox 5" id="5"/>
          <p:cNvSpPr txBox="true"/>
          <p:nvPr/>
        </p:nvSpPr>
        <p:spPr>
          <a:xfrm>
            <a:off x="963771" y="2185906"/>
            <a:ext cx="2149864" cy="36933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职业目标设定</a:t>
            </a:r>
            <a:endParaRPr lang="en-US" sz="1100"/>
          </a:p>
        </p:txBody>
      </p:sp>
      <p:sp>
        <p:nvSpPr>
          <p:cNvPr name="TextBox 6" id="6"/>
          <p:cNvSpPr txBox="true"/>
          <p:nvPr/>
        </p:nvSpPr>
        <p:spPr>
          <a:xfrm>
            <a:off x="963771" y="1447975"/>
            <a:ext cx="2149864" cy="70788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true" sz="4000" baseline="0" u="none">
                <a:solidFill>
                  <a:schemeClr val="accent2"/>
                </a:solidFill>
                <a:latin typeface="Arial"/>
                <a:ea typeface="Arial"/>
              </a:rPr>
              <a:t>01.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>
            <a:off x="963771" y="2885064"/>
            <a:ext cx="2149865" cy="151240"/>
          </a:xfrm>
          <a:prstGeom prst="rect">
            <a:avLst/>
          </a:prstGeom>
          <a:solidFill>
            <a:schemeClr val="accent2"/>
          </a:solidFill>
          <a:ln cap="rnd" cmpd="sng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TextBox 8" id="8"/>
          <p:cNvSpPr txBox="true"/>
          <p:nvPr/>
        </p:nvSpPr>
        <p:spPr>
          <a:xfrm>
            <a:off x="3748707" y="2185906"/>
            <a:ext cx="2149864" cy="36933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自我评估与分析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3748707" y="1447975"/>
            <a:ext cx="2149864" cy="70788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true" sz="4000" baseline="0" u="none">
                <a:solidFill>
                  <a:schemeClr val="accent2"/>
                </a:solidFill>
                <a:latin typeface="Arial"/>
                <a:ea typeface="Arial"/>
              </a:rPr>
              <a:t>02.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3748706" y="2885064"/>
            <a:ext cx="2149865" cy="151240"/>
          </a:xfrm>
          <a:prstGeom prst="rect">
            <a:avLst/>
          </a:prstGeom>
          <a:solidFill>
            <a:schemeClr val="accent2"/>
          </a:solidFill>
          <a:ln cap="rnd" cmpd="sng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TextBox 11" id="11"/>
          <p:cNvSpPr txBox="true"/>
          <p:nvPr/>
        </p:nvSpPr>
        <p:spPr>
          <a:xfrm>
            <a:off x="9369032" y="3840828"/>
            <a:ext cx="2149864" cy="36933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发展策略与路径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9369032" y="3102897"/>
            <a:ext cx="2149864" cy="70788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true" sz="4000" baseline="0" u="none">
                <a:solidFill>
                  <a:schemeClr val="accent2"/>
                </a:solidFill>
                <a:latin typeface="Arial"/>
                <a:ea typeface="Arial"/>
              </a:rPr>
              <a:t>04.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>
            <a:off x="9369029" y="4539986"/>
            <a:ext cx="2149865" cy="151240"/>
          </a:xfrm>
          <a:prstGeom prst="rect">
            <a:avLst/>
          </a:prstGeom>
          <a:solidFill>
            <a:schemeClr val="accent2"/>
          </a:solidFill>
          <a:ln cap="rnd" cmpd="sng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TextBox 14" id="14"/>
          <p:cNvSpPr txBox="true"/>
          <p:nvPr/>
        </p:nvSpPr>
        <p:spPr>
          <a:xfrm>
            <a:off x="736877" y="114425"/>
            <a:ext cx="4137211" cy="830997"/>
          </a:xfrm>
          <a:prstGeom prst="rect">
            <a:avLst/>
          </a:prstGeom>
          <a:noFill/>
        </p:spPr>
        <p:txBody>
          <a:bodyPr anchor="ctr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true" sz="4800" baseline="0" u="none">
                <a:solidFill>
                  <a:srgbClr val="FFFFFF"/>
                </a:solidFill>
                <a:latin typeface="Arial"/>
                <a:ea typeface="Arial"/>
              </a:rPr>
              <a:t>CONTENTS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977434" y="5355805"/>
            <a:ext cx="2149864" cy="36933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实践与经验积累</a:t>
            </a:r>
            <a:endParaRPr lang="en-US" sz="1100"/>
          </a:p>
        </p:txBody>
      </p:sp>
      <p:sp>
        <p:nvSpPr>
          <p:cNvPr name="TextBox 16" id="16"/>
          <p:cNvSpPr txBox="true"/>
          <p:nvPr/>
        </p:nvSpPr>
        <p:spPr>
          <a:xfrm>
            <a:off x="977434" y="4617874"/>
            <a:ext cx="2149864" cy="70788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true" sz="4000" baseline="0" u="none">
                <a:solidFill>
                  <a:schemeClr val="accent2"/>
                </a:solidFill>
                <a:latin typeface="Arial"/>
                <a:ea typeface="Arial"/>
              </a:rPr>
              <a:t>05.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>
            <a:off x="977434" y="6054963"/>
            <a:ext cx="2149865" cy="151240"/>
          </a:xfrm>
          <a:prstGeom prst="rect">
            <a:avLst/>
          </a:prstGeom>
          <a:solidFill>
            <a:schemeClr val="accent2"/>
          </a:solidFill>
          <a:ln cap="rnd" cmpd="sng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TextBox 18" id="18"/>
          <p:cNvSpPr txBox="true"/>
          <p:nvPr/>
        </p:nvSpPr>
        <p:spPr>
          <a:xfrm>
            <a:off x="3762370" y="5355805"/>
            <a:ext cx="2149864" cy="369332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职业发展评估与调整</a:t>
            </a:r>
            <a:endParaRPr lang="en-US" sz="1100"/>
          </a:p>
        </p:txBody>
      </p:sp>
      <p:sp>
        <p:nvSpPr>
          <p:cNvPr name="TextBox 19" id="19"/>
          <p:cNvSpPr txBox="true"/>
          <p:nvPr/>
        </p:nvSpPr>
        <p:spPr>
          <a:xfrm>
            <a:off x="3762370" y="4617874"/>
            <a:ext cx="2149864" cy="707886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true" sz="4000" baseline="0" u="none">
                <a:solidFill>
                  <a:schemeClr val="accent2"/>
                </a:solidFill>
                <a:latin typeface="Arial"/>
                <a:ea typeface="Arial"/>
              </a:rPr>
              <a:t>06.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>
            <a:off x="3762369" y="6054963"/>
            <a:ext cx="2149865" cy="151240"/>
          </a:xfrm>
          <a:prstGeom prst="rect">
            <a:avLst/>
          </a:prstGeom>
          <a:solidFill>
            <a:schemeClr val="accent2"/>
          </a:solidFill>
          <a:ln cap="rnd" cmpd="sng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</p:spTree>
  </p:cSld>
  <p:clrMapOvr>
    <a:masterClrMapping/>
  </p:clrMapOvr>
  <p:transition spd="slow">
    <p:wipe dir="l"/>
  </p:transition>
  <p:timing>
    <p:tnLst>
      <p:par>
        <p:cTn id="4617" dur="indefinite" repeatCount="1000" spd="100%" accel="0%" decel="0%" restart="never" nodeType="tmRoot">
          <p:childTnLst>
            <p:seq concurrent="true" nextAc="seek">
              <p:cTn id="4618" dur="indefinite" repeatCount="1000" spd="100%" accel="0%" decel="0%" nodeType="mainSeq">
                <p:childTnLst>
                  <p:par>
                    <p:cTn id="4619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462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621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3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4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5" presetID="38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26" dur="455" repeatCount="1000" spd="100%" accel="0%" decel="0%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45.0"/>
                                          </p:val>
                                        </p:tav>
                                        <p:tav fmla="" tm="69900">
                                          <p:val>
                                            <p:fltVal val="45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7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8" dur="156" repeatCount="1000" spd="100%" accel="0%" decel="50000" autoRev="true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9" dur="136" repeatCount="1000" spd="100%" accel="0%" decel="0%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0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31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2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4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5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6" presetID="5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8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9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4637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1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2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3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4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5" presetID="5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7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8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4646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9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0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2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4" presetID="23" presetClass="entr" presetSubtype="27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5" dur="5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2/3*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6" dur="5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2/3*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8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9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0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2" presetID="6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in)" transition="in">
                                      <p:cBhvr>
                                        <p:cTn id="4663" dur="1000" repeatCount="1000" spd="100%" accel="0%" decel="0%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5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6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7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9" presetID="26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1" dur="911" repeatCount="1000" spd="100%" accel="0%" decel="0%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2" dur="332" repeatCount="1000" spd="100%" accel="0%" decel="0%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3" dur="332" repeatCount="1000" spd="100%" accel="0%" decel="0%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4" dur="166" repeatCount="1000" spd="100%" accel="0%" decel="0%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5" dur="82" repeatCount="1000" spd="100%" accel="0%" decel="0%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id="4670" dur="290" repeatCount="1000" spd="100%" accel="0%" decel="0%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6" dur="13" repeatCount="1000" spd="100%" accel="0%" decel="0%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77" dur="83" repeatCount="1000" spd="100%" accel="0%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8" dur="13" repeatCount="1000" spd="100%" accel="0%" decel="0%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repeatCount="1000" spd="100%" accel="0%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repeatCount="1000" spd="100%" accel="0%" decel="0%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repeatCount="1000" spd="100%" accel="0%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repeatCount="1000" spd="100%" accel="0%" decel="0%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repeatCount="1000" spd="100%" accel="0%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79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9924" y="-17697"/>
            <a:ext cx="10850563" cy="1028699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调整策略与计划</a:t>
            </a:r>
          </a:p>
        </p:txBody>
      </p:sp>
      <p:pic>
        <p:nvPicPr>
          <p:cNvPr name="image1.jpeg" id="3"/>
          <p:cNvPicPr>
            <a:picLocks noChangeAspect="true"/>
          </p:cNvPicPr>
          <p:nvPr/>
        </p:nvPicPr>
        <p:blipFill>
          <a:blip r:embed="rId2"/>
          <a:srcRect t="17093" l="1628" b="17311" r="4764"/>
          <a:stretch>
            <a:fillRect/>
          </a:stretch>
        </p:blipFill>
        <p:spPr>
          <a:xfrm>
            <a:off x="7879642" y="1497648"/>
            <a:ext cx="3651958" cy="3862704"/>
          </a:xfrm>
          <a:custGeom>
            <a:pathLst>
              <a:path w="3651958" h="3862704" stroke="true" fill="norm" extrusionOk="true">
                <a:moveTo>
                  <a:pt x="1825979" y="0"/>
                </a:moveTo>
                <a:cubicBezTo>
                  <a:pt x="2834439" y="0"/>
                  <a:pt x="3651958" y="817519"/>
                  <a:pt x="3651958" y="1825979"/>
                </a:cubicBezTo>
                <a:cubicBezTo>
                  <a:pt x="3651958" y="2504887"/>
                  <a:pt x="3651957" y="3183796"/>
                  <a:pt x="3651957" y="3862704"/>
                </a:cubicBezTo>
                <a:lnTo>
                  <a:pt x="0" y="3862704"/>
                </a:lnTo>
                <a:lnTo>
                  <a:pt x="0" y="1825979"/>
                </a:lnTo>
                <a:cubicBezTo>
                  <a:pt x="0" y="817519"/>
                  <a:pt x="817519" y="0"/>
                  <a:pt x="1825979" y="0"/>
                </a:cubicBezTo>
                <a:close/>
              </a:path>
            </a:pathLst>
          </a:custGeom>
        </p:spPr>
      </p:pic>
      <p:sp>
        <p:nvSpPr>
          <p:cNvPr name="AutoShape 4" id="4"/>
          <p:cNvSpPr/>
          <p:nvPr/>
        </p:nvSpPr>
        <p:spPr>
          <a:xfrm>
            <a:off x="660400" y="2129976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5" id="5"/>
          <p:cNvGrpSpPr/>
          <p:nvPr/>
        </p:nvGrpSpPr>
        <p:grpSpPr>
          <a:xfrm>
            <a:off x="1839016" y="2440448"/>
            <a:ext cx="540000" cy="540000"/>
            <a:chOff x="4584079" y="5599496"/>
            <a:chExt cx="540000" cy="540000"/>
          </a:xfrm>
        </p:grpSpPr>
        <p:sp>
          <p:nvSpPr>
            <p:cNvPr name="TextBox 6" id="6"/>
            <p:cNvSpPr txBox="true"/>
            <p:nvPr/>
          </p:nvSpPr>
          <p:spPr>
            <a:xfrm>
              <a:off x="4584079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7" id="7"/>
            <p:cNvSpPr/>
            <p:nvPr/>
          </p:nvSpPr>
          <p:spPr>
            <a:xfrm>
              <a:off x="4716376" y="5766219"/>
              <a:ext cx="275406" cy="206554"/>
            </a:xfrm>
            <a:custGeom>
              <a:avLst/>
              <a:gdLst/>
              <a:ahLst/>
              <a:cxnLst/>
              <a:rect r="r" b="b" t="t" l="l"/>
              <a:pathLst>
                <a:path w="533400" h="400050" stroke="true" fill="norm" extrusionOk="true">
                  <a:moveTo>
                    <a:pt x="505433" y="621"/>
                  </a:moveTo>
                  <a:cubicBezTo>
                    <a:pt x="521626" y="621"/>
                    <a:pt x="534008" y="13004"/>
                    <a:pt x="534008" y="29196"/>
                  </a:cubicBezTo>
                  <a:lnTo>
                    <a:pt x="534008" y="372096"/>
                  </a:lnTo>
                  <a:cubicBezTo>
                    <a:pt x="534008" y="388289"/>
                    <a:pt x="521626" y="400671"/>
                    <a:pt x="505433" y="400671"/>
                  </a:cubicBezTo>
                  <a:lnTo>
                    <a:pt x="29183" y="400671"/>
                  </a:lnTo>
                  <a:cubicBezTo>
                    <a:pt x="12990" y="400671"/>
                    <a:pt x="608" y="388289"/>
                    <a:pt x="608" y="372096"/>
                  </a:cubicBezTo>
                  <a:lnTo>
                    <a:pt x="608" y="29196"/>
                  </a:lnTo>
                  <a:cubicBezTo>
                    <a:pt x="608" y="13004"/>
                    <a:pt x="12990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133" y="198741"/>
                  </a:moveTo>
                  <a:cubicBezTo>
                    <a:pt x="378751" y="189216"/>
                    <a:pt x="360653" y="192074"/>
                    <a:pt x="351128" y="204456"/>
                  </a:cubicBezTo>
                  <a:lnTo>
                    <a:pt x="351128" y="204456"/>
                  </a:lnTo>
                  <a:lnTo>
                    <a:pt x="267308" y="315899"/>
                  </a:lnTo>
                  <a:cubicBezTo>
                    <a:pt x="266355" y="316851"/>
                    <a:pt x="265403" y="317804"/>
                    <a:pt x="264451" y="318756"/>
                  </a:cubicBezTo>
                  <a:cubicBezTo>
                    <a:pt x="253021" y="330186"/>
                    <a:pt x="234923" y="330186"/>
                    <a:pt x="224446" y="318756"/>
                  </a:cubicBezTo>
                  <a:lnTo>
                    <a:pt x="224446" y="318756"/>
                  </a:lnTo>
                  <a:lnTo>
                    <a:pt x="162533" y="257796"/>
                  </a:lnTo>
                  <a:cubicBezTo>
                    <a:pt x="161580" y="256844"/>
                    <a:pt x="161580" y="256844"/>
                    <a:pt x="160628" y="255891"/>
                  </a:cubicBezTo>
                  <a:cubicBezTo>
                    <a:pt x="148246" y="245414"/>
                    <a:pt x="130148" y="247319"/>
                    <a:pt x="120623" y="259701"/>
                  </a:cubicBezTo>
                  <a:lnTo>
                    <a:pt x="120623" y="259701"/>
                  </a:lnTo>
                  <a:lnTo>
                    <a:pt x="32993" y="366381"/>
                  </a:lnTo>
                  <a:cubicBezTo>
                    <a:pt x="32040" y="368286"/>
                    <a:pt x="31088" y="370191"/>
                    <a:pt x="31088" y="372096"/>
                  </a:cubicBezTo>
                  <a:cubicBezTo>
                    <a:pt x="31088" y="377811"/>
                    <a:pt x="34898" y="381621"/>
                    <a:pt x="40613" y="381621"/>
                  </a:cubicBezTo>
                  <a:lnTo>
                    <a:pt x="40613" y="381621"/>
                  </a:lnTo>
                  <a:lnTo>
                    <a:pt x="497813" y="381621"/>
                  </a:lnTo>
                  <a:cubicBezTo>
                    <a:pt x="499718" y="381621"/>
                    <a:pt x="501623" y="380669"/>
                    <a:pt x="503528" y="379716"/>
                  </a:cubicBezTo>
                  <a:cubicBezTo>
                    <a:pt x="508290" y="376859"/>
                    <a:pt x="509243" y="371144"/>
                    <a:pt x="506386" y="366381"/>
                  </a:cubicBezTo>
                  <a:lnTo>
                    <a:pt x="506386" y="366381"/>
                  </a:lnTo>
                  <a:lnTo>
                    <a:pt x="398753" y="205409"/>
                  </a:lnTo>
                  <a:cubicBezTo>
                    <a:pt x="395896" y="202551"/>
                    <a:pt x="393990" y="200646"/>
                    <a:pt x="391133" y="198741"/>
                  </a:cubicBezTo>
                  <a:close/>
                  <a:moveTo>
                    <a:pt x="95858" y="57771"/>
                  </a:moveTo>
                  <a:cubicBezTo>
                    <a:pt x="74903" y="57771"/>
                    <a:pt x="57758" y="74916"/>
                    <a:pt x="57758" y="95871"/>
                  </a:cubicBezTo>
                  <a:cubicBezTo>
                    <a:pt x="57758" y="116826"/>
                    <a:pt x="74903" y="133971"/>
                    <a:pt x="95858" y="133971"/>
                  </a:cubicBezTo>
                  <a:cubicBezTo>
                    <a:pt x="116813" y="133971"/>
                    <a:pt x="133958" y="116826"/>
                    <a:pt x="133958" y="95871"/>
                  </a:cubicBezTo>
                  <a:cubicBezTo>
                    <a:pt x="133958" y="74916"/>
                    <a:pt x="116813" y="57771"/>
                    <a:pt x="95858" y="5777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ctr" marL="0"/>
            </a:p>
          </p:txBody>
        </p:sp>
      </p:grpSp>
      <p:sp>
        <p:nvSpPr>
          <p:cNvPr name="TextBox 8" id="8"/>
          <p:cNvSpPr txBox="true"/>
          <p:nvPr/>
        </p:nvSpPr>
        <p:spPr>
          <a:xfrm>
            <a:off x="825690" y="3053034"/>
            <a:ext cx="2624618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适应市场变化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825690" y="3476723"/>
            <a:ext cx="2624618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根据市场趋势变化及时调整职业目标与发展策略，提高市场适应能力，以便在竞争中保持优势地位。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4310681" y="2167174"/>
            <a:ext cx="2929463" cy="3189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alpha val="15000"/>
            </a:schemeClr>
          </a:solid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grpSp>
        <p:nvGrpSpPr>
          <p:cNvPr name="Group 11" id="11"/>
          <p:cNvGrpSpPr/>
          <p:nvPr/>
        </p:nvGrpSpPr>
        <p:grpSpPr>
          <a:xfrm>
            <a:off x="5489297" y="2440448"/>
            <a:ext cx="540000" cy="540000"/>
            <a:chOff x="5460031" y="5599496"/>
            <a:chExt cx="540000" cy="540000"/>
          </a:xfrm>
        </p:grpSpPr>
        <p:sp>
          <p:nvSpPr>
            <p:cNvPr name="TextBox 12" id="12"/>
            <p:cNvSpPr txBox="true"/>
            <p:nvPr/>
          </p:nvSpPr>
          <p:spPr>
            <a:xfrm>
              <a:off x="5460031" y="5599496"/>
              <a:ext cx="540000" cy="54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anchor="ctr" rtlCol="false" vert="horz" wrap="none" tIns="108000" lIns="108000" bIns="108000" rIns="108000">
              <a:noAutofit/>
            </a:bodyPr>
            <a:lstStyle/>
            <a:p>
              <a:pPr algn="ctr" marL="0">
                <a:defRPr/>
              </a:pPr>
              <a:endParaRPr lang="en-US" sz="1100"/>
            </a:p>
          </p:txBody>
        </p:sp>
        <p:sp>
          <p:nvSpPr>
            <p:cNvPr name="Freeform 13" id="13"/>
            <p:cNvSpPr/>
            <p:nvPr/>
          </p:nvSpPr>
          <p:spPr>
            <a:xfrm>
              <a:off x="5604182" y="5734497"/>
              <a:ext cx="251698" cy="269998"/>
            </a:xfrm>
            <a:custGeom>
              <a:avLst/>
              <a:gdLst/>
              <a:ahLst/>
              <a:cxnLst/>
              <a:rect r="r" b="b" t="t" l="l"/>
              <a:pathLst>
                <a:path w="487477" h="522922" stroke="true" fill="norm" extrusionOk="true">
                  <a:moveTo>
                    <a:pt x="8356" y="512114"/>
                  </a:moveTo>
                  <a:lnTo>
                    <a:pt x="8356" y="512114"/>
                  </a:lnTo>
                  <a:lnTo>
                    <a:pt x="8356" y="512114"/>
                  </a:lnTo>
                  <a:lnTo>
                    <a:pt x="7404" y="511161"/>
                  </a:lnTo>
                  <a:cubicBezTo>
                    <a:pt x="6451" y="510209"/>
                    <a:pt x="6451" y="509256"/>
                    <a:pt x="5499" y="508303"/>
                  </a:cubicBezTo>
                  <a:lnTo>
                    <a:pt x="5499" y="508303"/>
                  </a:lnTo>
                  <a:lnTo>
                    <a:pt x="5499" y="507351"/>
                  </a:lnTo>
                  <a:lnTo>
                    <a:pt x="4546" y="505446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3593" y="503541"/>
                  </a:lnTo>
                  <a:lnTo>
                    <a:pt x="2641" y="501636"/>
                  </a:lnTo>
                  <a:cubicBezTo>
                    <a:pt x="2641" y="501636"/>
                    <a:pt x="2641" y="500684"/>
                    <a:pt x="2641" y="500684"/>
                  </a:cubicBezTo>
                  <a:cubicBezTo>
                    <a:pt x="2641" y="499731"/>
                    <a:pt x="2641" y="499731"/>
                    <a:pt x="1689" y="498778"/>
                  </a:cubicBezTo>
                  <a:cubicBezTo>
                    <a:pt x="1689" y="497826"/>
                    <a:pt x="736" y="495921"/>
                    <a:pt x="736" y="494968"/>
                  </a:cubicBezTo>
                  <a:lnTo>
                    <a:pt x="736" y="492111"/>
                  </a:lnTo>
                  <a:cubicBezTo>
                    <a:pt x="736" y="490206"/>
                    <a:pt x="736" y="487349"/>
                    <a:pt x="736" y="485443"/>
                  </a:cubicBezTo>
                  <a:cubicBezTo>
                    <a:pt x="736" y="478776"/>
                    <a:pt x="2641" y="473061"/>
                    <a:pt x="5499" y="467346"/>
                  </a:cubicBezTo>
                  <a:lnTo>
                    <a:pt x="155041" y="151116"/>
                  </a:lnTo>
                  <a:cubicBezTo>
                    <a:pt x="157899" y="146353"/>
                    <a:pt x="158851" y="140639"/>
                    <a:pt x="158851" y="134924"/>
                  </a:cubicBezTo>
                  <a:lnTo>
                    <a:pt x="158851" y="19671"/>
                  </a:lnTo>
                  <a:lnTo>
                    <a:pt x="120751" y="19671"/>
                  </a:lnTo>
                  <a:lnTo>
                    <a:pt x="120751" y="621"/>
                  </a:lnTo>
                  <a:lnTo>
                    <a:pt x="368401" y="621"/>
                  </a:lnTo>
                  <a:lnTo>
                    <a:pt x="368401" y="19671"/>
                  </a:lnTo>
                  <a:lnTo>
                    <a:pt x="330301" y="19671"/>
                  </a:lnTo>
                  <a:lnTo>
                    <a:pt x="330301" y="134924"/>
                  </a:lnTo>
                  <a:cubicBezTo>
                    <a:pt x="330301" y="140639"/>
                    <a:pt x="331254" y="146353"/>
                    <a:pt x="334111" y="151116"/>
                  </a:cubicBezTo>
                  <a:lnTo>
                    <a:pt x="483654" y="467346"/>
                  </a:lnTo>
                  <a:cubicBezTo>
                    <a:pt x="489368" y="478776"/>
                    <a:pt x="489368" y="492111"/>
                    <a:pt x="485558" y="504493"/>
                  </a:cubicBezTo>
                  <a:lnTo>
                    <a:pt x="485558" y="504493"/>
                  </a:lnTo>
                  <a:lnTo>
                    <a:pt x="484606" y="506399"/>
                  </a:lnTo>
                  <a:cubicBezTo>
                    <a:pt x="479843" y="515924"/>
                    <a:pt x="470318" y="522591"/>
                    <a:pt x="459841" y="523543"/>
                  </a:cubicBezTo>
                  <a:lnTo>
                    <a:pt x="457936" y="523543"/>
                  </a:lnTo>
                  <a:lnTo>
                    <a:pt x="32168" y="523543"/>
                  </a:lnTo>
                  <a:lnTo>
                    <a:pt x="30264" y="523543"/>
                  </a:lnTo>
                  <a:cubicBezTo>
                    <a:pt x="29311" y="523543"/>
                    <a:pt x="28358" y="523543"/>
                    <a:pt x="27406" y="523543"/>
                  </a:cubicBezTo>
                  <a:cubicBezTo>
                    <a:pt x="26454" y="523543"/>
                    <a:pt x="24549" y="523543"/>
                    <a:pt x="23596" y="522591"/>
                  </a:cubicBezTo>
                  <a:lnTo>
                    <a:pt x="23596" y="522591"/>
                  </a:lnTo>
                  <a:cubicBezTo>
                    <a:pt x="21691" y="521639"/>
                    <a:pt x="19786" y="521639"/>
                    <a:pt x="17881" y="520686"/>
                  </a:cubicBezTo>
                  <a:lnTo>
                    <a:pt x="15976" y="519734"/>
                  </a:lnTo>
                  <a:cubicBezTo>
                    <a:pt x="15976" y="519734"/>
                    <a:pt x="15024" y="519734"/>
                    <a:pt x="15024" y="518781"/>
                  </a:cubicBezTo>
                  <a:cubicBezTo>
                    <a:pt x="13118" y="517828"/>
                    <a:pt x="11214" y="515924"/>
                    <a:pt x="10261" y="514971"/>
                  </a:cubicBezTo>
                  <a:lnTo>
                    <a:pt x="8356" y="512114"/>
                  </a:lnTo>
                  <a:lnTo>
                    <a:pt x="8356" y="512114"/>
                  </a:lnTo>
                  <a:close/>
                  <a:moveTo>
                    <a:pt x="255054" y="402576"/>
                  </a:moveTo>
                  <a:lnTo>
                    <a:pt x="252196" y="404481"/>
                  </a:lnTo>
                  <a:lnTo>
                    <a:pt x="246481" y="408291"/>
                  </a:lnTo>
                  <a:cubicBezTo>
                    <a:pt x="198856" y="439724"/>
                    <a:pt x="119799" y="440676"/>
                    <a:pt x="55029" y="414959"/>
                  </a:cubicBezTo>
                  <a:lnTo>
                    <a:pt x="51218" y="413053"/>
                  </a:lnTo>
                  <a:lnTo>
                    <a:pt x="22643" y="474014"/>
                  </a:lnTo>
                  <a:lnTo>
                    <a:pt x="21691" y="475918"/>
                  </a:lnTo>
                  <a:cubicBezTo>
                    <a:pt x="18833" y="482586"/>
                    <a:pt x="18833" y="490206"/>
                    <a:pt x="21691" y="495921"/>
                  </a:cubicBezTo>
                  <a:cubicBezTo>
                    <a:pt x="22643" y="498778"/>
                    <a:pt x="25501" y="501636"/>
                    <a:pt x="29311" y="502589"/>
                  </a:cubicBezTo>
                  <a:lnTo>
                    <a:pt x="30264" y="502589"/>
                  </a:lnTo>
                  <a:lnTo>
                    <a:pt x="31216" y="502589"/>
                  </a:lnTo>
                  <a:lnTo>
                    <a:pt x="456983" y="502589"/>
                  </a:lnTo>
                  <a:lnTo>
                    <a:pt x="457936" y="502589"/>
                  </a:lnTo>
                  <a:cubicBezTo>
                    <a:pt x="461746" y="502589"/>
                    <a:pt x="464604" y="499731"/>
                    <a:pt x="466508" y="495921"/>
                  </a:cubicBezTo>
                  <a:cubicBezTo>
                    <a:pt x="468414" y="490206"/>
                    <a:pt x="469366" y="483539"/>
                    <a:pt x="467461" y="477824"/>
                  </a:cubicBezTo>
                  <a:lnTo>
                    <a:pt x="466508" y="475918"/>
                  </a:lnTo>
                  <a:lnTo>
                    <a:pt x="465556" y="474014"/>
                  </a:lnTo>
                  <a:lnTo>
                    <a:pt x="423646" y="385431"/>
                  </a:lnTo>
                  <a:cubicBezTo>
                    <a:pt x="365543" y="372096"/>
                    <a:pt x="296011" y="376859"/>
                    <a:pt x="255054" y="402576"/>
                  </a:cubicBezTo>
                  <a:close/>
                  <a:moveTo>
                    <a:pt x="305536" y="255891"/>
                  </a:moveTo>
                  <a:cubicBezTo>
                    <a:pt x="287439" y="255891"/>
                    <a:pt x="272199" y="271131"/>
                    <a:pt x="272199" y="289228"/>
                  </a:cubicBezTo>
                  <a:cubicBezTo>
                    <a:pt x="272199" y="307326"/>
                    <a:pt x="287439" y="322566"/>
                    <a:pt x="305536" y="322566"/>
                  </a:cubicBezTo>
                  <a:cubicBezTo>
                    <a:pt x="323633" y="322566"/>
                    <a:pt x="338874" y="307326"/>
                    <a:pt x="338874" y="289228"/>
                  </a:cubicBezTo>
                  <a:cubicBezTo>
                    <a:pt x="338874" y="270178"/>
                    <a:pt x="323633" y="255891"/>
                    <a:pt x="305536" y="25589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prstDash val="solid"/>
            </a:ln>
          </p:spPr>
          <p:txBody>
            <a:bodyPr vert="horz" anchor="ctr" tIns="45720" lIns="91440" bIns="45720" rIns="91440">
              <a:normAutofit/>
            </a:bodyPr>
            <a:p>
              <a:pPr algn="l" marL="0"/>
            </a:p>
          </p:txBody>
        </p:sp>
      </p:grpSp>
      <p:sp>
        <p:nvSpPr>
          <p:cNvPr name="TextBox 14" id="14"/>
          <p:cNvSpPr txBox="true"/>
          <p:nvPr/>
        </p:nvSpPr>
        <p:spPr>
          <a:xfrm>
            <a:off x="4450237" y="3073843"/>
            <a:ext cx="2605724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灵活调整目标</a:t>
            </a:r>
            <a:endParaRPr lang="en-US" sz="1100"/>
          </a:p>
        </p:txBody>
      </p:sp>
      <p:sp>
        <p:nvSpPr>
          <p:cNvPr name="TextBox 15" id="15"/>
          <p:cNvSpPr txBox="true"/>
          <p:nvPr/>
        </p:nvSpPr>
        <p:spPr>
          <a:xfrm>
            <a:off x="4450237" y="3497532"/>
            <a:ext cx="2605724" cy="1023357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ln/>
                <a:solidFill>
                  <a:srgbClr val="FFFFFF"/>
                </a:solidFill>
                <a:latin typeface="微软雅黑"/>
                <a:ea typeface="微软雅黑"/>
              </a:rPr>
              <a:t>在职业发展的过程中，保持目标的灵活性，根据自身成长与市场反馈不断优化目标及计划，更好地促进职业前进。</a:t>
            </a:r>
            <a:endParaRPr lang="en-US" sz="1100"/>
          </a:p>
        </p:txBody>
      </p:sp>
    </p:spTree>
  </p:cSld>
  <p:clrMapOvr>
    <a:masterClrMapping/>
  </p:clrMapOvr>
  <p:transition spd="med">
    <p:pull dir="l"/>
  </p:transition>
  <p:timing>
    <p:tnLst>
      <p:par>
        <p:cTn id="40918" dur="indefinite" repeatCount="1000" spd="100%" accel="0%" decel="0%" restart="never" nodeType="tmRoot">
          <p:childTnLst>
            <p:seq concurrent="true" nextAc="seek">
              <p:cTn id="40919" dur="indefinite" repeatCount="1000" spd="100%" accel="0%" decel="0%" nodeType="mainSeq">
                <p:childTnLst>
                  <p:par>
                    <p:cTn id="40920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40921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0922" presetID="27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0923" dur="50" repeatCount="1000" spd="100%" accel="0%" decel="0%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fmla=""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924" dur="50" repeatCount="1000" spd="100%" accel="0%" decel="0%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fmla=""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25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926" dur="50" repeatCount="1000" spd="100%" accel="0%" decel="0%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27" presetID="5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29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30" dur="1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40928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31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32" presetID="2" presetClass="entr" presetSubtype="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933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34" dur="1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3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36" presetID="18" presetClass="entr" presetSubtype="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downRight)" transition="in">
                                      <p:cBhvr>
                                        <p:cTn id="40937" dur="500" repeatCount="1000" spd="100%" accel="0%" decel="0%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38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39" presetID="18" presetClass="entr" presetSubtype="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strips(downRight)" transition="in">
                                      <p:cBhvr>
                                        <p:cTn id="40940" dur="500" repeatCount="1000" spd="100%" accel="0%" decel="0%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41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42" presetID="6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circle(in)" transition="in">
                                      <p:cBhvr>
                                        <p:cTn id="40943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4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body" sz="quarter" idx="13"/>
          </p:nvPr>
        </p:nvSpPr>
        <p:spPr>
          <a:xfrm>
            <a:off x="1302979" y="1970711"/>
            <a:ext cx="8445500" cy="1892634"/>
          </a:xfrm>
        </p:spPr>
        <p:txBody>
          <a:bodyPr vert="horz" anchor="b" tIns="45720" lIns="91440" bIns="45720" rIns="91440">
            <a:normAutofit/>
          </a:bodyPr>
          <a:p>
            <a:pPr indent="0" algn="l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b="true" i="false" sz="6000" baseline="0" u="none">
                <a:solidFill>
                  <a:srgbClr val="FFFFFF"/>
                </a:solidFill>
                <a:latin typeface="+mn-ea"/>
                <a:ea typeface="+mn-ea"/>
              </a:rPr>
              <a:t>Thank you for </a:t>
            </a:r>
          </a:p>
          <a:p>
            <a:pPr indent="0" algn="l" mar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b="true" i="false" sz="6000" baseline="0" u="none">
                <a:solidFill>
                  <a:srgbClr val="FFFFFF"/>
                </a:solidFill>
                <a:latin typeface="+mn-ea"/>
                <a:ea typeface="+mn-ea"/>
              </a:rPr>
              <a:t>watching.</a:t>
            </a:r>
          </a:p>
        </p:txBody>
      </p:sp>
      <p:cxnSp>
        <p:nvCxnSpPr>
          <p:cNvPr name="Connector 3" id="3"/>
          <p:cNvCxnSpPr/>
          <p:nvPr/>
        </p:nvCxnSpPr>
        <p:spPr>
          <a:xfrm>
            <a:off x="1000719" y="1873500"/>
            <a:ext cx="0" cy="1842975"/>
          </a:xfrm>
          <a:prstGeom prst="line">
            <a:avLst/>
          </a:prstGeom>
          <a:ln w="6350" cap="rnd" cmpd="sng">
            <a:solidFill>
              <a:srgbClr val="FFFFFF">
                <a:alpha val="40000"/>
              </a:srgbClr>
            </a:solidFill>
            <a:prstDash val="solid"/>
          </a:ln>
        </p:spPr>
      </p:cxnSp>
      <p:cxnSp>
        <p:nvCxnSpPr>
          <p:cNvPr name="Connector 4" id="4"/>
          <p:cNvCxnSpPr/>
          <p:nvPr/>
        </p:nvCxnSpPr>
        <p:spPr>
          <a:xfrm>
            <a:off x="1000719" y="4139790"/>
            <a:ext cx="0" cy="368300"/>
          </a:xfrm>
          <a:prstGeom prst="line">
            <a:avLst/>
          </a:prstGeom>
          <a:ln w="25400" cap="rnd" cmpd="sng">
            <a:solidFill>
              <a:srgbClr val="FFFFFF">
                <a:alpha val="40000"/>
              </a:srgbClr>
            </a:solidFill>
            <a:prstDash val="solid"/>
          </a:ln>
        </p:spPr>
      </p:cxnSp>
      <p:sp>
        <p:nvSpPr>
          <p:cNvPr name="TextBox 5" id="5"/>
          <p:cNvSpPr txBox="true"/>
          <p:nvPr/>
        </p:nvSpPr>
        <p:spPr>
          <a:xfrm>
            <a:off x="1360950" y="4139790"/>
            <a:ext cx="1655096" cy="313932"/>
          </a:xfrm>
          <a:prstGeom prst="rect">
            <a:avLst/>
          </a:prstGeom>
        </p:spPr>
        <p:txBody>
          <a:bodyPr anchor="t" rtlCol="false" vert="horz" tIns="45720" lIns="91440" bIns="45720" rIns="91440">
            <a:normAutofit/>
          </a:bodyPr>
          <a:lstStyle/>
          <a:p>
            <a:pPr algn="l" indent="0" marL="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b="fals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汇报人</a:t>
            </a:r>
            <a:endParaRPr lang="en-US" sz="1100"/>
          </a:p>
        </p:txBody>
      </p:sp>
    </p:spTree>
  </p:cSld>
  <p:clrMapOvr>
    <a:masterClrMapping/>
  </p:clrMapOvr>
  <p:transition spd="med">
    <p:fade/>
  </p:transition>
  <p:timing>
    <p:tnLst>
      <p:par>
        <p:cTn id="42381" dur="indefinite" repeatCount="1000" spd="100%" accel="0%" decel="0%" restart="never" nodeType="tmRoot">
          <p:childTnLst>
            <p:seq concurrent="true" nextAc="seek">
              <p:cTn id="42382" dur="indefinite" repeatCount="1000" spd="100%" accel="0%" decel="0%" nodeType="mainSeq">
                <p:childTnLst>
                  <p:par>
                    <p:cTn id="42383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42384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42385" presetID="40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387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88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42386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89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4604370"/>
            <a:ext cx="7112000" cy="424732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400" baseline="0" u="none" altLang="en-US">
                <a:solidFill>
                  <a:srgbClr val="FFFFFF"/>
                </a:solidFill>
                <a:latin typeface="+mn-ea"/>
                <a:ea typeface="+mn-ea"/>
              </a:rPr>
              <a:t>职业目标设定</a:t>
            </a:r>
          </a:p>
        </p:txBody>
      </p:sp>
      <p:sp>
        <p:nvSpPr>
          <p:cNvPr name="TextBox 3" id="3"/>
          <p:cNvSpPr txBox="true"/>
          <p:nvPr/>
        </p:nvSpPr>
        <p:spPr>
          <a:xfrm>
            <a:off x="660400" y="1611490"/>
            <a:ext cx="2553904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3172542" y="1604116"/>
            <a:ext cx="776175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med">
    <p:fade/>
  </p:transition>
  <p:timing>
    <p:tnLst>
      <p:par>
        <p:cTn id="6260" dur="indefinite" repeatCount="1000" spd="100%" accel="0%" decel="0%" restart="never" nodeType="tmRoot">
          <p:childTnLst>
            <p:seq concurrent="true" nextAc="seek">
              <p:cTn id="6261" dur="indefinite" repeatCount="1000" spd="100%" accel="0%" decel="0%" nodeType="mainSeq">
                <p:childTnLst>
                  <p:par>
                    <p:cTn id="6262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6263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6264" presetID="3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>
                                        <p:cTn id="6265" dur="1000" repeatCount="1000" spd="100%" accel="0%" decel="0%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6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7" presetID="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68" dur="2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69" dur="2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70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确定短期目标</a:t>
            </a:r>
          </a:p>
        </p:txBody>
      </p:sp>
      <p:sp>
        <p:nvSpPr>
          <p:cNvPr name="AutoShape 3" id="3"/>
          <p:cNvSpPr/>
          <p:nvPr/>
        </p:nvSpPr>
        <p:spPr>
          <a:xfrm>
            <a:off x="660400" y="1739154"/>
            <a:ext cx="3377311" cy="4115956"/>
          </a:xfrm>
          <a:prstGeom prst="roundRect">
            <a:avLst>
              <a:gd name="adj" fmla="val 10657"/>
            </a:avLst>
          </a:prstGeom>
          <a:solidFill>
            <a:srgbClr val="285A35">
              <a:alpha val="50000"/>
            </a:srgb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4" id="4"/>
          <p:cNvSpPr/>
          <p:nvPr/>
        </p:nvSpPr>
        <p:spPr>
          <a:xfrm>
            <a:off x="926126" y="2678229"/>
            <a:ext cx="2845858" cy="3014647"/>
          </a:xfrm>
          <a:prstGeom prst="roundRect">
            <a:avLst>
              <a:gd name="adj" fmla="val 11693"/>
            </a:avLst>
          </a:prstGeom>
          <a:solidFill>
            <a:schemeClr val="accent1">
              <a:alpha val="50000"/>
              <a:lumMod val="20000"/>
              <a:lumOff val="80000"/>
            </a:scheme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5" id="5"/>
          <p:cNvSpPr/>
          <p:nvPr/>
        </p:nvSpPr>
        <p:spPr>
          <a:xfrm>
            <a:off x="957233" y="2030316"/>
            <a:ext cx="2845858" cy="498561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b" wrap="none" tIns="45720" lIns="91440" bIns="45720" rIns="91440">
            <a:noAutofit/>
          </a:bodyPr>
          <a:p>
            <a:pPr algn="ctr" marL="0">
              <a:lnSpc>
                <a:spcPct val="100000"/>
              </a:lnSpc>
            </a:pPr>
            <a:r>
              <a:rPr lang="zh-CN" b="true" i="false" sz="1600" baseline="0" u="none" altLang="en-US">
                <a:solidFill>
                  <a:srgbClr val="F8F8F8"/>
                </a:solidFill>
                <a:latin typeface="微软雅黑"/>
                <a:ea typeface="微软雅黑"/>
              </a:rPr>
              <a:t>目标的重要性</a:t>
            </a:r>
          </a:p>
        </p:txBody>
      </p:sp>
      <p:sp>
        <p:nvSpPr>
          <p:cNvPr name="AutoShape 6" id="6"/>
          <p:cNvSpPr/>
          <p:nvPr/>
        </p:nvSpPr>
        <p:spPr>
          <a:xfrm>
            <a:off x="1038347" y="3025246"/>
            <a:ext cx="2618702" cy="70019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短期目标在职业发展中起到指引和激励的作用，帮助个人保持动力与专注。明确的短期目标可以使人们更加清晰地规划每日的行动，逐步实现更大的长期目标。</a:t>
            </a:r>
          </a:p>
        </p:txBody>
      </p:sp>
      <p:sp>
        <p:nvSpPr>
          <p:cNvPr name="AutoShape 7" id="7"/>
          <p:cNvSpPr/>
          <p:nvPr/>
        </p:nvSpPr>
        <p:spPr>
          <a:xfrm>
            <a:off x="4400995" y="1739154"/>
            <a:ext cx="3377311" cy="4115956"/>
          </a:xfrm>
          <a:prstGeom prst="roundRect">
            <a:avLst>
              <a:gd name="adj" fmla="val 10657"/>
            </a:avLst>
          </a:prstGeom>
          <a:solidFill>
            <a:schemeClr val="accent1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8" id="8"/>
          <p:cNvSpPr/>
          <p:nvPr/>
        </p:nvSpPr>
        <p:spPr>
          <a:xfrm>
            <a:off x="4666721" y="2678229"/>
            <a:ext cx="2845858" cy="3014647"/>
          </a:xfrm>
          <a:prstGeom prst="roundRect">
            <a:avLst>
              <a:gd name="adj" fmla="val 11693"/>
            </a:avLst>
          </a:prstGeom>
          <a:solidFill>
            <a:schemeClr val="accent1">
              <a:alpha val="50000"/>
              <a:lumMod val="20000"/>
              <a:lumOff val="80000"/>
            </a:scheme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9" id="9"/>
          <p:cNvSpPr/>
          <p:nvPr/>
        </p:nvSpPr>
        <p:spPr>
          <a:xfrm>
            <a:off x="4697828" y="2030316"/>
            <a:ext cx="2845858" cy="498561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b" wrap="none" tIns="45720" lIns="91440" bIns="45720" rIns="91440">
            <a:noAutofit/>
          </a:bodyPr>
          <a:p>
            <a:pPr algn="ctr" marL="0">
              <a:lnSpc>
                <a:spcPct val="100000"/>
              </a:lnSpc>
            </a:pPr>
            <a:r>
              <a:rPr lang="zh-CN" b="true" i="false" sz="1600" baseline="0" u="none" altLang="en-US">
                <a:solidFill>
                  <a:srgbClr val="F8F8F8"/>
                </a:solidFill>
                <a:latin typeface="微软雅黑"/>
                <a:ea typeface="微软雅黑"/>
              </a:rPr>
              <a:t>SMART原则</a:t>
            </a:r>
          </a:p>
        </p:txBody>
      </p:sp>
      <p:sp>
        <p:nvSpPr>
          <p:cNvPr name="AutoShape 10" id="10"/>
          <p:cNvSpPr/>
          <p:nvPr/>
        </p:nvSpPr>
        <p:spPr>
          <a:xfrm>
            <a:off x="4778942" y="3025246"/>
            <a:ext cx="2618702" cy="700192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SMART原则是设定目标的重要工具，它要求目标要具体（Specific）、可测量（Measurable）、可达到（Achievable）、相关（Relevant）以及有时间限制（Time-bound）。遵循此原则能够有效提升目标的实现可能性。</a:t>
            </a:r>
          </a:p>
        </p:txBody>
      </p:sp>
      <p:sp>
        <p:nvSpPr>
          <p:cNvPr name="AutoShape 11" id="11"/>
          <p:cNvSpPr/>
          <p:nvPr/>
        </p:nvSpPr>
        <p:spPr>
          <a:xfrm>
            <a:off x="8141589" y="1739154"/>
            <a:ext cx="3377311" cy="4115956"/>
          </a:xfrm>
          <a:prstGeom prst="roundRect">
            <a:avLst>
              <a:gd name="adj" fmla="val 10657"/>
            </a:avLst>
          </a:prstGeom>
          <a:solidFill>
            <a:schemeClr val="accent4">
              <a:alpha val="10000"/>
              <a:lumMod val="20000"/>
              <a:lumOff val="80000"/>
            </a:scheme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12" id="12"/>
          <p:cNvSpPr/>
          <p:nvPr/>
        </p:nvSpPr>
        <p:spPr>
          <a:xfrm>
            <a:off x="8407315" y="2678229"/>
            <a:ext cx="2845858" cy="3014647"/>
          </a:xfrm>
          <a:prstGeom prst="roundRect">
            <a:avLst>
              <a:gd name="adj" fmla="val 11693"/>
            </a:avLst>
          </a:prstGeom>
          <a:solidFill>
            <a:schemeClr val="accent1">
              <a:alpha val="50000"/>
              <a:lumMod val="20000"/>
              <a:lumOff val="80000"/>
            </a:schemeClr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  <p:sp>
        <p:nvSpPr>
          <p:cNvPr name="AutoShape 13" id="13"/>
          <p:cNvSpPr/>
          <p:nvPr/>
        </p:nvSpPr>
        <p:spPr>
          <a:xfrm>
            <a:off x="8438422" y="2030316"/>
            <a:ext cx="2845858" cy="498561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b" wrap="none" tIns="45720" lIns="91440" bIns="45720" rIns="91440">
            <a:noAutofit/>
          </a:bodyPr>
          <a:p>
            <a:pPr algn="ctr" marL="0">
              <a:lnSpc>
                <a:spcPct val="100000"/>
              </a:lnSpc>
            </a:pPr>
            <a:r>
              <a:rPr lang="zh-CN" b="true" i="false" sz="1600" baseline="0" u="none" altLang="en-US">
                <a:solidFill>
                  <a:srgbClr val="F8F8F8"/>
                </a:solidFill>
                <a:latin typeface="微软雅黑"/>
                <a:ea typeface="微软雅黑"/>
              </a:rPr>
              <a:t>目标实例</a:t>
            </a:r>
          </a:p>
        </p:txBody>
      </p:sp>
      <p:sp>
        <p:nvSpPr>
          <p:cNvPr name="AutoShape 14" id="14"/>
          <p:cNvSpPr/>
          <p:nvPr/>
        </p:nvSpPr>
        <p:spPr>
          <a:xfrm>
            <a:off x="8519536" y="3025246"/>
            <a:ext cx="2618702" cy="377026"/>
          </a:xfrm>
          <a:prstGeom prst="rect">
            <a:avLst/>
          </a:prstGeom>
          <a:noFill/>
          <a:ln cap="flat" cmpd="sng">
            <a:prstDash val="solid"/>
          </a:ln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示例之一：在三个月内提升英语水平，通过每周三次的在线课程完成。示例之二：在六个月内获得某项职业证书，通过参加相关的培训班与线上测试实现。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8672" dur="indefinite" repeatCount="1000" spd="100%" accel="0%" decel="0%" restart="never" nodeType="tmRoot">
          <p:childTnLst>
            <p:seq concurrent="true" nextAc="seek">
              <p:cTn id="8673" dur="indefinite" repeatCount="1000" spd="100%" accel="0%" decel="0%" nodeType="mainSeq">
                <p:childTnLst>
                  <p:par>
                    <p:cTn id="8674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8675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8676" presetID="2" presetClass="entr" presetSubtype="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77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w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78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7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0" presetID="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81" dur="2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2" dur="2000" repeatCount="1000" spd="100%" accel="0%" decel="0%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3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4" presetID="2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85" dur="1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86" dur="10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87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8" presetID="22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>
                                        <p:cTn id="8689" dur="5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0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1" presetID="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>
                                        <p:cTn id="8692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4" presetID="54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96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7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8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9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8695" dur="1000" repeatCount="1000" spd="100%" accel="0%" decel="0%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0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1" presetID="5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03" dur="1000" repeatCount="1000" spd="100%" accel="0%" decel="0%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4" dur="1000" repeatCount="1000" spd="100%" accel="0%" decel="0%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8702" dur="1000" repeatCount="1000" spd="100%" accel="0%" decel="0%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5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长期发展愿景</a:t>
            </a:r>
          </a:p>
        </p:txBody>
      </p:sp>
      <p:sp>
        <p:nvSpPr>
          <p:cNvPr name="AutoShape 3" id="3"/>
          <p:cNvSpPr/>
          <p:nvPr/>
        </p:nvSpPr>
        <p:spPr>
          <a:xfrm>
            <a:off x="660400" y="1972277"/>
            <a:ext cx="2754489" cy="2913445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2"/>
            <a:srcRect/>
            <a:stretch>
              <a:fillRect t="0" l="-29200" b="0" r="-29200"/>
            </a:stretch>
          </a:blip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sp>
        <p:nvSpPr>
          <p:cNvPr name="TextBox 4" id="4"/>
          <p:cNvSpPr txBox="true"/>
          <p:nvPr/>
        </p:nvSpPr>
        <p:spPr>
          <a:xfrm>
            <a:off x="3658955" y="2309807"/>
            <a:ext cx="2630630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职业愿景定义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>
            <a:off x="3658955" y="2813918"/>
            <a:ext cx="2630630" cy="1992853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职业愿景是一个人对未来工作与生涯的期望与计划，它是个人职业发展的蓝图。明确的职业愿景可以指导职业选择，促进个人成长与满足感。</a:t>
            </a:r>
            <a:endParaRPr lang="en-US" sz="1100"/>
          </a:p>
        </p:txBody>
      </p:sp>
      <p:sp>
        <p:nvSpPr>
          <p:cNvPr name="TextBox 6" id="6"/>
          <p:cNvSpPr txBox="true"/>
          <p:nvPr/>
        </p:nvSpPr>
        <p:spPr>
          <a:xfrm>
            <a:off x="6468527" y="3259723"/>
            <a:ext cx="2630630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规划路径选择</a:t>
            </a:r>
            <a:endParaRPr lang="en-US" sz="1100"/>
          </a:p>
        </p:txBody>
      </p:sp>
      <p:sp>
        <p:nvSpPr>
          <p:cNvPr name="TextBox 7" id="7"/>
          <p:cNvSpPr txBox="true"/>
          <p:nvPr/>
        </p:nvSpPr>
        <p:spPr>
          <a:xfrm>
            <a:off x="6468527" y="3763834"/>
            <a:ext cx="2630630" cy="1992853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制定长期职业规划时，应考虑行业趋势、个人兴趣、技能与价值观之间的匹配。选择适合的路径可助力稳步实现职业愿景。</a:t>
            </a:r>
            <a:endParaRPr lang="en-US" sz="1100"/>
          </a:p>
        </p:txBody>
      </p:sp>
      <p:sp>
        <p:nvSpPr>
          <p:cNvPr name="TextBox 8" id="8"/>
          <p:cNvSpPr txBox="true"/>
          <p:nvPr/>
        </p:nvSpPr>
        <p:spPr>
          <a:xfrm>
            <a:off x="9278091" y="2309807"/>
            <a:ext cx="2630630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职业角色分析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9278091" y="2813918"/>
            <a:ext cx="2630630" cy="1992853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ctr" marL="0">
              <a:lnSpc>
                <a:spcPct val="15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对于目标职业，分析所需的角色与职责构成，理解自己的核心竞争力与发展方向，有助于做出更合理的职业选择。</a:t>
            </a:r>
            <a:endParaRPr lang="en-US" sz="1100"/>
          </a:p>
        </p:txBody>
      </p:sp>
    </p:spTree>
  </p:cSld>
  <p:clrMapOvr>
    <a:masterClrMapping/>
  </p:clrMapOvr>
  <p:transition spd="slow">
    <p:random/>
  </p:transition>
  <p:timing>
    <p:tnLst>
      <p:par>
        <p:cTn id="10406" dur="indefinite" repeatCount="1000" spd="100%" accel="0%" decel="0%" restart="never" nodeType="tmRoot">
          <p:childTnLst>
            <p:seq concurrent="true" nextAc="seek">
              <p:cTn id="10407" dur="indefinite" repeatCount="1000" spd="100%" accel="0%" decel="0%" nodeType="mainSeq">
                <p:childTnLst>
                  <p:par>
                    <p:cTn id="10408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10409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0410" presetID="53" presetClass="entr" presetSubtype="1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12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3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0411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1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5" presetID="2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16" dur="1000" repeatCount="1000" spd="100%" accel="0%" decel="0%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17" dur="1000" repeatCount="1000" spd="100%" accel="0%" decel="0%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18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9" presetID="22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in">
                                      <p:cBhvr>
                                        <p:cTn id="10420" dur="500" repeatCount="1000" spd="100%" accel="0%" decel="0%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1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2" presetID="23" presetClass="entr" presetSubtype="52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23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4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5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6" dur="5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27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8" presetID="26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30" dur="911" repeatCount="1000" spd="100%" accel="0%" decel="0%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1" dur="332" repeatCount="1000" spd="100%" accel="0%" decel="0%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2" dur="332" repeatCount="1000" spd="100%" accel="0%" decel="0%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3" dur="166" repeatCount="1000" spd="100%" accel="0%" decel="0%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4" dur="82" repeatCount="1000" spd="100%" accel="0%" decel="0%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id="10429" dur="290" repeatCount="1000" spd="100%" accel="0%" decel="0%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35" dur="13" repeatCount="1000" spd="100%" accel="0%" decel="0%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36" dur="83" repeatCount="1000" spd="100%" accel="0%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37" dur="13" repeatCount="1000" spd="100%" accel="0%" decel="0%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repeatCount="1000" spd="100%" accel="0%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repeatCount="1000" spd="100%" accel="0%" decel="0%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repeatCount="1000" spd="100%" accel="0%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repeatCount="1000" spd="100%" accel="0%" decel="0%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repeatCount="1000" spd="100%" accel="0%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43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9" presetID="40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41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2" dur="1000" repeatCount="1000" spd="100%" accel="0%" decel="0%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0440" dur="1000" repeatCount="1000" spd="100%" accel="0%" decel="0%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4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4" presetID="19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45" dur="2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6" dur="20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47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8" presetID="38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49" dur="455" repeatCount="1000" spd="100%" accel="0%" decel="0%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45.0"/>
                                          </p:val>
                                        </p:tav>
                                        <p:tav fmla="" tm="69900">
                                          <p:val>
                                            <p:fltVal val="45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0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1" dur="156" repeatCount="1000" spd="100%" accel="0%" decel="50000" autoRev="true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2" dur="136" repeatCount="1000" spd="100%" accel="0%" decel="0%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5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54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</p:bldLst>
  </p:timing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4604370"/>
            <a:ext cx="7112000" cy="424732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400" baseline="0" u="none" altLang="en-US">
                <a:solidFill>
                  <a:srgbClr val="FFFFFF"/>
                </a:solidFill>
                <a:latin typeface="+mn-ea"/>
                <a:ea typeface="+mn-ea"/>
              </a:rPr>
              <a:t>自我评估与分析</a:t>
            </a:r>
          </a:p>
        </p:txBody>
      </p:sp>
      <p:sp>
        <p:nvSpPr>
          <p:cNvPr name="TextBox 3" id="3"/>
          <p:cNvSpPr txBox="true"/>
          <p:nvPr/>
        </p:nvSpPr>
        <p:spPr>
          <a:xfrm>
            <a:off x="660400" y="1611490"/>
            <a:ext cx="2553904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3172542" y="1604116"/>
            <a:ext cx="776175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slow">
    <p:comb dir="horz"/>
  </p:transition>
  <p:timing>
    <p:tnLst>
      <p:par>
        <p:cTn id="12554" dur="indefinite" repeatCount="1000" spd="100%" accel="0%" decel="0%" restart="never" nodeType="tmRoot">
          <p:childTnLst>
            <p:seq concurrent="true" nextAc="seek">
              <p:cTn id="12555" dur="indefinite" repeatCount="1000" spd="100%" accel="0%" decel="0%" nodeType="mainSeq">
                <p:childTnLst>
                  <p:par>
                    <p:cTn id="12556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12557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2558" presetID="15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9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0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1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2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6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4" presetID="4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66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7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8" dur="1000" repeatCount="1000" spd="100%" accel="0%" decel="0%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360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2565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6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0" y="0"/>
            <a:ext cx="12192000" cy="4618299"/>
          </a:xfrm>
          <a:prstGeom prst="roundRect">
            <a:avLst>
              <a:gd name="adj" fmla="val 0"/>
            </a:avLst>
          </a:prstGeom>
          <a:blipFill>
            <a:blip r:embed="rId2"/>
            <a:srcRect/>
            <a:stretch>
              <a:fillRect t="0" l="0" b="0" r="0"/>
            </a:stretch>
          </a:blipFill>
          <a:ln cap="flat">
            <a:prstDash val="solid"/>
          </a:ln>
        </p:spPr>
        <p:txBody>
          <a:bodyPr vert="horz" rot="0" anchor="ctr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sp>
        <p:nvSpPr>
          <p:cNvPr name="TextBox 3" id="3"/>
          <p:cNvSpPr txBox="true"/>
          <p:nvPr/>
        </p:nvSpPr>
        <p:spPr>
          <a:xfrm>
            <a:off x="939885" y="4978650"/>
            <a:ext cx="813043" cy="769441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r" marL="0">
              <a:defRPr/>
            </a:pPr>
            <a:r>
              <a:rPr lang="en-US" b="true" i="false" sz="4400" baseline="0" u="none">
                <a:solidFill>
                  <a:schemeClr val="accent2"/>
                </a:solidFill>
                <a:latin typeface="Arial"/>
                <a:ea typeface="Arial"/>
              </a:rPr>
              <a:t>01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>
            <a:off x="6200982" y="3442541"/>
            <a:ext cx="5317918" cy="2705099"/>
          </a:xfrm>
          <a:prstGeom prst="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wrap="square" tIns="45720" lIns="91440" bIns="45720" rIns="91440">
            <a:noAutofit/>
          </a:bodyPr>
          <a:p>
            <a:pPr algn="ctr" marL="0"/>
          </a:p>
        </p:txBody>
      </p:sp>
      <p:sp>
        <p:nvSpPr>
          <p:cNvPr name="TextBox 5" id="5"/>
          <p:cNvSpPr txBox="true"/>
          <p:nvPr/>
        </p:nvSpPr>
        <p:spPr>
          <a:xfrm>
            <a:off x="6418396" y="4388411"/>
            <a:ext cx="813043" cy="769441"/>
          </a:xfrm>
          <a:prstGeom prst="rect">
            <a:avLst/>
          </a:prstGeom>
          <a:noFill/>
        </p:spPr>
        <p:txBody>
          <a:bodyPr anchor="ctr" rtlCol="false" vert="horz" wrap="none" tIns="45720" lIns="91440" bIns="45720" rIns="91440">
            <a:spAutoFit/>
          </a:bodyPr>
          <a:lstStyle/>
          <a:p>
            <a:pPr algn="r" marL="0">
              <a:defRPr/>
            </a:pPr>
            <a:r>
              <a:rPr lang="en-US" b="true" i="false" sz="4400" baseline="0" u="none">
                <a:solidFill>
                  <a:srgbClr val="FFFFFF"/>
                </a:solidFill>
                <a:latin typeface="Arial"/>
                <a:ea typeface="Arial"/>
              </a:rPr>
              <a:t>02</a:t>
            </a:r>
            <a:endParaRPr lang="en-US" sz="1100"/>
          </a:p>
        </p:txBody>
      </p:sp>
      <p:sp>
        <p:nvSpPr>
          <p:cNvPr name="AutoShape 6" id="6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个人兴趣与价值观</a:t>
            </a:r>
          </a:p>
        </p:txBody>
      </p:sp>
      <p:sp>
        <p:nvSpPr>
          <p:cNvPr name="TextBox 7" id="7"/>
          <p:cNvSpPr txBox="true"/>
          <p:nvPr/>
        </p:nvSpPr>
        <p:spPr>
          <a:xfrm>
            <a:off x="1791445" y="4743042"/>
            <a:ext cx="4199572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兴趣分析工具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>
            <a:off x="1791444" y="5227845"/>
            <a:ext cx="4199575" cy="1346522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使用霍兰德职业兴趣测试等工具，可以帮助个人识别自身的兴趣类型与职业匹配度。这将有助于在职业选择时增大满足感与成就感。</a:t>
            </a:r>
          </a:p>
        </p:txBody>
      </p:sp>
      <p:sp>
        <p:nvSpPr>
          <p:cNvPr name="TextBox 9" id="9"/>
          <p:cNvSpPr txBox="true"/>
          <p:nvPr/>
        </p:nvSpPr>
        <p:spPr>
          <a:xfrm>
            <a:off x="7282155" y="3787275"/>
            <a:ext cx="4199572" cy="338554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价值观的影响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>
            <a:off x="7282154" y="4272078"/>
            <a:ext cx="4199575" cy="1346522"/>
          </a:xfrm>
          <a:prstGeom prst="rect">
            <a:avLst/>
          </a:prstGeom>
        </p:spPr>
        <p:txBody>
          <a:bodyPr vert="horz" anchor="t" wrap="square" tIns="45720" lIns="91440" bIns="45720" rIns="91440">
            <a:spAutoFit/>
          </a:bodyPr>
          <a:p>
            <a:pPr algn="l" marL="0">
              <a:lnSpc>
                <a:spcPct val="150000"/>
              </a:lnSpc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价值观是指导职业选择的重要因素，了解自身的价值观有助于选择适合自己的工作与环境，能够提高工作的满意度与职业精神。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4187" dur="indefinite" repeatCount="1000" spd="100%" accel="0%" decel="0%" restart="never" nodeType="tmRoot">
          <p:childTnLst>
            <p:seq concurrent="true" nextAc="seek">
              <p:cTn id="14188" dur="indefinite" repeatCount="1000" spd="100%" accel="0%" decel="0%" nodeType="mainSeq">
                <p:childTnLst>
                  <p:par>
                    <p:cTn id="14189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14190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4191" presetID="1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92" dur="5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93" dur="5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94" dur="5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95" dur="500" repeatCount="1000" spd="100%" accel="0%" decel="0%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4196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7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8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9" presetID="38" presetClass="entr" presetSubtype="0" repeatCount="1000" spd="100%" decel="0%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200" dur="455" repeatCount="1000" spd="100%" accel="0%" decel="0%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-45.0"/>
                                          </p:val>
                                        </p:tav>
                                        <p:tav fmla="" tm="69900">
                                          <p:val>
                                            <p:fltVal val="45.0"/>
                                          </p:val>
                                        </p:tav>
                                        <p:tav fmla=""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1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2" dur="156" repeatCount="1000" spd="100%" accel="0%" decel="50000" autoRev="true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3" dur="136" repeatCount="1000" spd="100%" accel="0%" decel="0%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04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05" dur="455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6" presetID="23" presetClass="entr" presetSubtype="528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07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8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9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10" dur="500" repeatCount="1000" spd="100%" accel="0%" decel="0%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11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2" presetID="1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3" dur="1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4" presetID="7" presetClass="entr" presetSubtype="1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15" dur="2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16" dur="2000" repeatCount="1000" spd="100%" accel="0%" decel="0%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-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17" dur="2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8" presetID="39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19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20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21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3"/>
                                          </p:val>
                                        </p:tav>
                                        <p:tav fmla="" tm="5000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22" dur="1000" repeatCount="1000" spd="100%" accel="0%" decel="0%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23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0"/>
            <a:ext cx="10858500" cy="1028700"/>
          </a:xfrm>
        </p:spPr>
        <p:txBody>
          <a:bodyPr vert="horz" anchor="b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800" baseline="0" u="none" altLang="en-US">
                <a:solidFill>
                  <a:srgbClr val="FFFFFF"/>
                </a:solidFill>
                <a:latin typeface="+mn-ea"/>
                <a:ea typeface="+mn-ea"/>
              </a:rPr>
              <a:t>能力与技能清单</a:t>
            </a:r>
          </a:p>
        </p:txBody>
      </p:sp>
      <p:sp>
        <p:nvSpPr>
          <p:cNvPr name="AutoShape 3" id="3"/>
          <p:cNvSpPr/>
          <p:nvPr/>
        </p:nvSpPr>
        <p:spPr>
          <a:xfrm>
            <a:off x="5852448" y="1028700"/>
            <a:ext cx="5666451" cy="5207000"/>
          </a:xfrm>
          <a:prstGeom prst="roundRect">
            <a:avLst>
              <a:gd name="adj" fmla="val 3582"/>
            </a:avLst>
          </a:prstGeom>
          <a:solidFill>
            <a:schemeClr val="accent1">
              <a:alpha val="50000"/>
              <a:lumMod val="20000"/>
              <a:lumOff val="80000"/>
            </a:schemeClr>
          </a:solidFill>
          <a:ln cap="rnd" cmpd="sng">
            <a:prstDash val="solid"/>
          </a:ln>
          <a:effectLst>
            <a:outerShdw algn="l" blurRad="406400" dist="101600" rotWithShape="false">
              <a:srgbClr val="000000">
                <a:alpha val="20000"/>
                <a:lumMod val="65000"/>
              </a:srgbClr>
            </a:outerShdw>
          </a:effectLst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cxnSp>
        <p:nvCxnSpPr>
          <p:cNvPr name="Connector 4" id="4"/>
          <p:cNvCxnSpPr/>
          <p:nvPr/>
        </p:nvCxnSpPr>
        <p:spPr>
          <a:xfrm>
            <a:off x="6249487" y="1644642"/>
            <a:ext cx="0" cy="3657600"/>
          </a:xfrm>
          <a:prstGeom prst="straightConnector1">
            <a:avLst/>
          </a:prstGeom>
          <a:ln w="9525" cap="flat" cmpd="sng">
            <a:solidFill>
              <a:srgbClr val="FFFFFF">
                <a:alpha val="20000"/>
                <a:lumMod val="50000"/>
                <a:lumOff val="50000"/>
              </a:srgbClr>
            </a:solidFill>
            <a:prstDash val="solid"/>
            <a:tailEnd type="triangle"/>
          </a:ln>
        </p:spPr>
      </p:cxnSp>
      <p:sp>
        <p:nvSpPr>
          <p:cNvPr name="AutoShape 5" id="5"/>
          <p:cNvSpPr/>
          <p:nvPr/>
        </p:nvSpPr>
        <p:spPr>
          <a:xfrm>
            <a:off x="6165430" y="1567384"/>
            <a:ext cx="168115" cy="154515"/>
          </a:xfrm>
          <a:prstGeom prst="roundRect">
            <a:avLst/>
          </a:prstGeom>
          <a:solidFill>
            <a:schemeClr val="accent3"/>
          </a:solidFill>
          <a:ln cap="rnd" cmpd="sng">
            <a:prstDash val="solid"/>
          </a:ln>
          <a:effectLst>
            <a:outerShdw algn="ctr" blurRad="254000" dist="127000" rotWithShape="false">
              <a:schemeClr val="accent3">
                <a:alpha val="32000"/>
              </a:schemeClr>
            </a:outerShdw>
          </a:effectLst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AutoShape 6" id="6"/>
          <p:cNvSpPr/>
          <p:nvPr/>
        </p:nvSpPr>
        <p:spPr>
          <a:xfrm>
            <a:off x="6165430" y="3079084"/>
            <a:ext cx="168115" cy="154515"/>
          </a:xfrm>
          <a:prstGeom prst="roundRect">
            <a:avLst/>
          </a:prstGeom>
          <a:solidFill>
            <a:schemeClr val="accent2"/>
          </a:solidFill>
          <a:ln cap="rnd" cmpd="sng">
            <a:prstDash val="solid"/>
          </a:ln>
          <a:effectLst>
            <a:outerShdw algn="ctr" blurRad="254000" dist="127000" rotWithShape="false">
              <a:schemeClr val="accent2">
                <a:alpha val="32000"/>
              </a:schemeClr>
            </a:outerShdw>
          </a:effectLst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AutoShape 7" id="7"/>
          <p:cNvSpPr/>
          <p:nvPr/>
        </p:nvSpPr>
        <p:spPr>
          <a:xfrm>
            <a:off x="6153997" y="4590784"/>
            <a:ext cx="168115" cy="154515"/>
          </a:xfrm>
          <a:prstGeom prst="roundRect">
            <a:avLst/>
          </a:prstGeom>
          <a:solidFill>
            <a:schemeClr val="accent5"/>
          </a:solidFill>
          <a:ln cap="rnd" cmpd="sng">
            <a:prstDash val="solid"/>
          </a:ln>
          <a:effectLst>
            <a:outerShdw algn="ctr" blurRad="254000" dist="127000" rotWithShape="false">
              <a:schemeClr val="accent5">
                <a:alpha val="32000"/>
              </a:schemeClr>
            </a:outerShdw>
          </a:effectLst>
        </p:spPr>
        <p:txBody>
          <a:bodyPr vert="horz" rot="0" anchor="ctr" wrap="square" tIns="45720" lIns="91440" bIns="45720" rIns="91440">
            <a:prstTxWarp prst="textNoShape">
              <a:avLst/>
            </a:prstTxWarp>
            <a:normAutofit/>
          </a:bodyPr>
          <a:p>
            <a:pPr algn="ctr" marL="0"/>
          </a:p>
        </p:txBody>
      </p:sp>
      <p:sp>
        <p:nvSpPr>
          <p:cNvPr name="TextBox 8" id="8"/>
          <p:cNvSpPr txBox="true"/>
          <p:nvPr/>
        </p:nvSpPr>
        <p:spPr>
          <a:xfrm>
            <a:off x="6542250" y="1893124"/>
            <a:ext cx="4754795" cy="328551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2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技能通常可分为硬技能与软技能。硬技能是可量化的专业能力，如计算机编程；软技能则是人际互动能力，如沟通与团队合作。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>
            <a:off x="6542248" y="1459976"/>
            <a:ext cx="4872780" cy="338554"/>
          </a:xfrm>
          <a:prstGeom prst="rect">
            <a:avLst/>
          </a:prstGeom>
          <a:noFill/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100000"/>
              </a:lnSpc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技能分类</a:t>
            </a:r>
            <a:endParaRPr lang="en-US" sz="1100"/>
          </a:p>
        </p:txBody>
      </p:sp>
      <p:sp>
        <p:nvSpPr>
          <p:cNvPr name="TextBox 10" id="10"/>
          <p:cNvSpPr txBox="true"/>
          <p:nvPr/>
        </p:nvSpPr>
        <p:spPr>
          <a:xfrm>
            <a:off x="6542248" y="3411327"/>
            <a:ext cx="4754795" cy="328551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2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可通过360度反馈、自我反思与技能清单对照等方法进行自我评估，识别优势与待提升的领域，以便制定改进策略。</a:t>
            </a:r>
            <a:endParaRPr lang="en-US" sz="1100"/>
          </a:p>
        </p:txBody>
      </p:sp>
      <p:sp>
        <p:nvSpPr>
          <p:cNvPr name="TextBox 11" id="11"/>
          <p:cNvSpPr txBox="true"/>
          <p:nvPr/>
        </p:nvSpPr>
        <p:spPr>
          <a:xfrm>
            <a:off x="6542247" y="2978179"/>
            <a:ext cx="4325278" cy="338554"/>
          </a:xfrm>
          <a:prstGeom prst="rect">
            <a:avLst/>
          </a:prstGeom>
          <a:noFill/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100000"/>
              </a:lnSpc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自我评估方法</a:t>
            </a:r>
            <a:endParaRPr lang="en-US" sz="1100"/>
          </a:p>
        </p:txBody>
      </p:sp>
      <p:sp>
        <p:nvSpPr>
          <p:cNvPr name="TextBox 12" id="12"/>
          <p:cNvSpPr txBox="true"/>
          <p:nvPr/>
        </p:nvSpPr>
        <p:spPr>
          <a:xfrm>
            <a:off x="6530814" y="4929530"/>
            <a:ext cx="4754795" cy="328551"/>
          </a:xfrm>
          <a:prstGeom prst="rect">
            <a:avLst/>
          </a:prstGeom>
          <a:noFill/>
        </p:spPr>
        <p:txBody>
          <a:bodyPr anchor="t" rtlCol="false" vert="horz" wrap="square" tIns="45720" lIns="91440" bIns="45720" rIns="91440">
            <a:spAutoFit/>
          </a:bodyPr>
          <a:lstStyle/>
          <a:p>
            <a:pPr algn="l" marL="0">
              <a:lnSpc>
                <a:spcPct val="120000"/>
              </a:lnSpc>
              <a:defRPr/>
            </a:pPr>
            <a:r>
              <a:rPr lang="zh-CN" b="false" i="false" sz="14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针对自我评估结果，制定详细的技能提升计划，包括参加培训课程、实践项目及在线学习，以提高职业竞争力。</a:t>
            </a:r>
            <a:endParaRPr lang="en-US" sz="1100"/>
          </a:p>
        </p:txBody>
      </p:sp>
      <p:sp>
        <p:nvSpPr>
          <p:cNvPr name="TextBox 13" id="13"/>
          <p:cNvSpPr txBox="true"/>
          <p:nvPr/>
        </p:nvSpPr>
        <p:spPr>
          <a:xfrm>
            <a:off x="6530813" y="4496382"/>
            <a:ext cx="4872780" cy="338554"/>
          </a:xfrm>
          <a:prstGeom prst="rect">
            <a:avLst/>
          </a:prstGeom>
          <a:noFill/>
        </p:spPr>
        <p:txBody>
          <a:bodyPr anchor="b" rtlCol="false" vert="horz" wrap="square" tIns="45720" lIns="91440" bIns="45720" rIns="91440">
            <a:spAutoFit/>
          </a:bodyPr>
          <a:lstStyle/>
          <a:p>
            <a:pPr algn="l" marL="0">
              <a:lnSpc>
                <a:spcPct val="100000"/>
              </a:lnSpc>
              <a:defRPr/>
            </a:pPr>
            <a:r>
              <a:rPr lang="zh-CN" b="true" i="false" sz="1600" baseline="0" u="none" altLang="en-US">
                <a:solidFill>
                  <a:srgbClr val="FFFFFF"/>
                </a:solidFill>
                <a:latin typeface="微软雅黑"/>
                <a:ea typeface="微软雅黑"/>
              </a:rPr>
              <a:t>技能提升计划</a:t>
            </a:r>
            <a:endParaRPr lang="en-US" sz="1100"/>
          </a:p>
        </p:txBody>
      </p:sp>
      <p:sp>
        <p:nvSpPr>
          <p:cNvPr name="Freeform 14" id="14"/>
          <p:cNvSpPr/>
          <p:nvPr/>
        </p:nvSpPr>
        <p:spPr>
          <a:xfrm>
            <a:off x="1101411" y="1610436"/>
            <a:ext cx="4426599" cy="3760910"/>
          </a:xfrm>
          <a:custGeom>
            <a:avLst/>
            <a:gdLst/>
            <a:ahLst/>
            <a:cxnLst/>
            <a:rect r="r" b="b" t="t" l="l"/>
            <a:pathLst>
              <a:path w="4468049" h="2797976" stroke="true" fill="norm" extrusionOk="true">
                <a:moveTo>
                  <a:pt x="4998" y="46"/>
                </a:moveTo>
                <a:lnTo>
                  <a:pt x="4463366" y="46"/>
                </a:lnTo>
                <a:cubicBezTo>
                  <a:pt x="4466270" y="46"/>
                  <a:pt x="4468207" y="1982"/>
                  <a:pt x="4468207" y="4887"/>
                </a:cubicBezTo>
                <a:lnTo>
                  <a:pt x="4468207" y="2793182"/>
                </a:lnTo>
                <a:cubicBezTo>
                  <a:pt x="4468207" y="2796086"/>
                  <a:pt x="4466270" y="2798023"/>
                  <a:pt x="4463366" y="2798023"/>
                </a:cubicBezTo>
                <a:lnTo>
                  <a:pt x="4998" y="2798023"/>
                </a:lnTo>
                <a:cubicBezTo>
                  <a:pt x="2093" y="2798023"/>
                  <a:pt x="157" y="2796086"/>
                  <a:pt x="157" y="2793182"/>
                </a:cubicBezTo>
                <a:lnTo>
                  <a:pt x="157" y="4887"/>
                </a:lnTo>
                <a:cubicBezTo>
                  <a:pt x="157" y="1982"/>
                  <a:pt x="2093" y="46"/>
                  <a:pt x="4998" y="46"/>
                </a:cubicBezTo>
                <a:close/>
              </a:path>
            </a:pathLst>
          </a:custGeom>
          <a:blipFill>
            <a:blip r:embed="rId2"/>
            <a:stretch>
              <a:fillRect t="0" l="0" b="0" r="0"/>
            </a:stretch>
          </a:blipFill>
          <a:ln cap="flat" cmpd="sng">
            <a:prstDash val="solid"/>
          </a:ln>
        </p:spPr>
        <p:txBody>
          <a:bodyPr vert="horz" rot="0" anchor="t" wrap="square" tIns="45720" lIns="91440" bIns="45720" rIns="91440">
            <a:prstTxWarp prst="textNoShape">
              <a:avLst/>
            </a:prstTxWarp>
            <a:noAutofit/>
          </a:bodyPr>
          <a:p>
            <a:pPr algn="ctr" marL="0"/>
          </a:p>
        </p:txBody>
      </p:sp>
      <p:sp>
        <p:nvSpPr>
          <p:cNvPr name="AutoShape 15" id="15"/>
          <p:cNvSpPr/>
          <p:nvPr/>
        </p:nvSpPr>
        <p:spPr>
          <a:xfrm>
            <a:off x="776972" y="2284378"/>
            <a:ext cx="648879" cy="2331992"/>
          </a:xfrm>
          <a:prstGeom prst="rect">
            <a:avLst/>
          </a:prstGeom>
          <a:solidFill>
            <a:schemeClr val="accent2"/>
          </a:solidFill>
          <a:ln cap="flat" cmpd="sng">
            <a:prstDash val="solid"/>
          </a:ln>
        </p:spPr>
        <p:txBody>
          <a:bodyPr vert="horz" anchor="ctr" tIns="45720" lIns="91440" bIns="45720" rIns="91440">
            <a:normAutofit/>
          </a:bodyPr>
          <a:p>
            <a:pPr algn="ctr" marL="0"/>
          </a:p>
        </p:txBody>
      </p:sp>
    </p:spTree>
  </p:cSld>
  <p:clrMapOvr>
    <a:masterClrMapping/>
  </p:clrMapOvr>
  <p:transition spd="slow">
    <p:checker dir="horz"/>
  </p:transition>
  <p:timing>
    <p:tnLst>
      <p:par>
        <p:cTn id="16253" dur="indefinite" repeatCount="1000" spd="100%" accel="0%" decel="0%" restart="never" nodeType="tmRoot">
          <p:childTnLst>
            <p:seq concurrent="true" nextAc="seek">
              <p:cTn id="16254" dur="indefinite" repeatCount="1000" spd="100%" accel="0%" decel="0%" nodeType="mainSeq">
                <p:childTnLst>
                  <p:par>
                    <p:cTn id="16255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16256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6257" presetID="21" presetClass="entr" presetSubtype="2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heel(2)" transition="in">
                                      <p:cBhvr>
                                        <p:cTn id="16258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59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60" presetID="16" presetClass="entr" presetSubtype="26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arn(inHorizontal)" transition="in">
                                      <p:cBhvr>
                                        <p:cTn id="16261" dur="500" repeatCount="1000" spd="100%" accel="0%" decel="0%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62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63" presetID="14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randombar(horizontal)" transition="in">
                                      <p:cBhvr>
                                        <p:cTn id="16264" dur="1000" repeatCount="1000" spd="100%" accel="0%" decel="0%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6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66" presetID="17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67" dur="5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68" dur="5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69" dur="5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70" dur="500" repeatCount="1000" spd="100%" accel="0%" decel="0%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fltVal val="0.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16271" dur="5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72" presetID="21" presetClass="entr" presetSubtype="3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heel(3)" transition="in">
                                      <p:cBhvr>
                                        <p:cTn id="16273" dur="1000" repeatCount="1000" spd="100%" accel="0%" decel="0%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75" presetID="54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77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8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9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.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80" dur="1000" repeatCount="1000" spd="100%" accel="0%" decel="0%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id="16276" dur="1000" repeatCount="1000" spd="100%" accel="0%" decel="0%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81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2" presetID="14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randombar(horizontal)" transition="in">
                                      <p:cBhvr>
                                        <p:cTn id="16283" dur="1000" repeatCount="1000" spd="100%" accel="0%" decel="0%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84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5" presetID="20" presetClass="entr" presetSubtype="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wedge" transition="in">
                                      <p:cBhvr>
                                        <p:cTn id="16286" dur="1000" repeatCount="1000" spd="100%" accel="0%" decel="0%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87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>
            <p:ph type="title"/>
          </p:nvPr>
        </p:nvSpPr>
        <p:spPr>
          <a:xfrm>
            <a:off x="660400" y="4604370"/>
            <a:ext cx="7112000" cy="424732"/>
          </a:xfrm>
        </p:spPr>
        <p:txBody>
          <a:bodyPr vert="horz" anchor="t" tIns="45720" lIns="91440" bIns="45720" rIns="91440">
            <a:normAutofit/>
          </a:bodyPr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zh-CN" b="true" i="false" sz="2400" baseline="0" u="none" altLang="en-US">
                <a:solidFill>
                  <a:srgbClr val="FFFFFF"/>
                </a:solidFill>
                <a:latin typeface="+mn-ea"/>
                <a:ea typeface="+mn-ea"/>
              </a:rPr>
              <a:t>职业市场调研</a:t>
            </a:r>
          </a:p>
        </p:txBody>
      </p:sp>
      <p:sp>
        <p:nvSpPr>
          <p:cNvPr name="TextBox 3" id="3"/>
          <p:cNvSpPr txBox="true"/>
          <p:nvPr/>
        </p:nvSpPr>
        <p:spPr>
          <a:xfrm>
            <a:off x="660400" y="1611490"/>
            <a:ext cx="2553904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03</a:t>
            </a:r>
            <a:endParaRPr lang="en-US" sz="1100"/>
          </a:p>
        </p:txBody>
      </p:sp>
      <p:sp>
        <p:nvSpPr>
          <p:cNvPr name="TextBox 4" id="4"/>
          <p:cNvSpPr txBox="true"/>
          <p:nvPr/>
        </p:nvSpPr>
        <p:spPr>
          <a:xfrm>
            <a:off x="3172542" y="1604116"/>
            <a:ext cx="776175" cy="2646878"/>
          </a:xfrm>
          <a:prstGeom prst="rect">
            <a:avLst/>
          </a:prstGeom>
          <a:noFill/>
        </p:spPr>
        <p:txBody>
          <a:bodyPr anchor="t" rtlCol="false" vert="horz" wrap="none" tIns="45720" lIns="91440" bIns="45720" rIns="91440">
            <a:spAutoFit/>
          </a:bodyPr>
          <a:lstStyle/>
          <a:p>
            <a:pPr algn="l" marL="0">
              <a:defRPr/>
            </a:pPr>
            <a:r>
              <a:rPr lang="en-US" b="true" i="false" sz="16600" baseline="0" u="none">
                <a:solidFill>
                  <a:srgbClr val="FFFFFF"/>
                </a:solidFill>
                <a:latin typeface="Arial"/>
                <a:ea typeface="Arial"/>
              </a:rPr>
              <a:t>.</a:t>
            </a:r>
            <a:endParaRPr lang="en-US" sz="1100"/>
          </a:p>
        </p:txBody>
      </p:sp>
    </p:spTree>
  </p:cSld>
  <p:clrMapOvr>
    <a:masterClrMapping/>
  </p:clrMapOvr>
  <p:transition spd="slow">
    <p:split dir="in"/>
  </p:transition>
  <p:timing>
    <p:tnLst>
      <p:par>
        <p:cTn id="18185" dur="indefinite" repeatCount="1000" spd="100%" accel="0%" decel="0%" restart="never" nodeType="tmRoot">
          <p:childTnLst>
            <p:seq concurrent="true" nextAc="seek">
              <p:cTn id="18186" dur="indefinite" repeatCount="1000" spd="100%" accel="0%" decel="0%" nodeType="mainSeq">
                <p:childTnLst>
                  <p:par>
                    <p:cTn id="18187" repeatCount="1000" spd="100%" accel="0%" decel="0%" fill="hold">
                      <p:stCondLst>
                        <p:cond delay="indefinite"/>
                      </p:stCondLst>
                      <p:childTnLst>
                        <p:par>
                          <p:cTn id="18188" repeatCount="1000" spd="100%" decel="0%" fill="hold">
                            <p:stCondLst>
                              <p:cond delay="0"/>
                            </p:stCondLst>
                            <p:childTnLst>
                              <p:par>
                                <p:cTn id="18189" presetID="2" presetClass="entr" presetSubtype="4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90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91" dur="1000" repeatCount="1000" spd="100%" accel="0%" decel="0%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1+#ppt_h/2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92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93" presetID="3" presetClass="entr" presetSubtype="10" repeatCount="1000" spd="100%" decel="0%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in">
                                      <p:cBhvr>
                                        <p:cTn id="18194" dur="1000" repeatCount="1000" spd="100%" accel="0%" decel="0%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95" dur="1000" repeatCount="1000" spd="100%" accel="0%" decel="0%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D4A26"/>
      </a:accent1>
      <a:accent2>
        <a:srgbClr val="588D4F"/>
      </a:accent2>
      <a:accent3>
        <a:srgbClr val="70B68D"/>
      </a:accent3>
      <a:accent4>
        <a:srgbClr val="80B16F"/>
      </a:accent4>
      <a:accent5>
        <a:srgbClr val="90AE98"/>
      </a:accent5>
      <a:accent6>
        <a:srgbClr val="BBE3CC"/>
      </a:accent6>
      <a:hlink>
        <a:srgbClr val="F84D4D"/>
      </a:hlink>
      <a:folHlink>
        <a:srgbClr val="979797"/>
      </a:folHlink>
    </a:clrScheme>
    <a:fontScheme name="Office">
      <a:majorFont>
        <a:latin typeface="Arial"/>
        <a:ea typeface="微软雅黑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微软雅黑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size="2" baseType="lpstr">
      <vt:lpstr>Arial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cp:lastModifiedBy>卓伟 罗</cp:lastModifiedBy>
  <dcterms:modified xsi:type="dcterms:W3CDTF">2024-05-20T00:48:33Z</dcterms:modified>
  <cp:revision>2</cp:revision>
</cp:coreProperties>
</file>